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8" r:id="rId9"/>
    <p:sldId id="263" r:id="rId10"/>
    <p:sldId id="264" r:id="rId11"/>
    <p:sldId id="265" r:id="rId12"/>
    <p:sldId id="266" r:id="rId13"/>
    <p:sldId id="267" r:id="rId14"/>
  </p:sldIdLst>
  <p:sldSz cx="18288000" cy="10287000"/>
  <p:notesSz cx="6858000" cy="9144000"/>
  <p:embeddedFontLst>
    <p:embeddedFont>
      <p:font typeface="Helvetica World Bold" panose="020B0604020202020204" charset="-128"/>
      <p:regular r:id="rId15"/>
    </p:embeddedFont>
    <p:embeddedFont>
      <p:font typeface="Calibri" panose="020F0502020204030204" pitchFamily="34" charset="0"/>
      <p:regular r:id="rId16"/>
      <p:bold r:id="rId17"/>
      <p:italic r:id="rId18"/>
      <p:boldItalic r:id="rId19"/>
    </p:embeddedFont>
    <p:embeddedFont>
      <p:font typeface="Norwester" panose="020B0604020202020204" charset="0"/>
      <p:regular r:id="rId20"/>
    </p:embeddedFont>
    <p:embeddedFont>
      <p:font typeface="Calibri (MS) Bold" panose="020B0604020202020204" charset="0"/>
      <p:regular r:id="rId21"/>
    </p:embeddedFont>
    <p:embeddedFont>
      <p:font typeface="Roboto" panose="020B0604020202020204" charset="0"/>
      <p:regular r:id="rId22"/>
    </p:embeddedFont>
    <p:embeddedFont>
      <p:font typeface="Open Sans Condensed Bold" panose="020B0604020202020204" charset="0"/>
      <p:regular r:id="rId23"/>
    </p:embeddedFont>
    <p:embeddedFont>
      <p:font typeface="Calibri (M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5400000">
            <a:off x="-358858" y="4907320"/>
            <a:ext cx="3247475" cy="472360"/>
          </a:xfrm>
          <a:custGeom>
            <a:avLst/>
            <a:gdLst/>
            <a:ahLst/>
            <a:cxnLst/>
            <a:rect l="l" t="t" r="r" b="b"/>
            <a:pathLst>
              <a:path w="3247475" h="472360">
                <a:moveTo>
                  <a:pt x="0" y="0"/>
                </a:moveTo>
                <a:lnTo>
                  <a:pt x="3247476" y="0"/>
                </a:lnTo>
                <a:lnTo>
                  <a:pt x="3247476" y="472360"/>
                </a:lnTo>
                <a:lnTo>
                  <a:pt x="0" y="47236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flipV="1">
            <a:off x="15399382" y="4907320"/>
            <a:ext cx="3247475" cy="472360"/>
          </a:xfrm>
          <a:custGeom>
            <a:avLst/>
            <a:gdLst/>
            <a:ahLst/>
            <a:cxnLst/>
            <a:rect l="l" t="t" r="r" b="b"/>
            <a:pathLst>
              <a:path w="3247475" h="472360">
                <a:moveTo>
                  <a:pt x="0" y="472360"/>
                </a:moveTo>
                <a:lnTo>
                  <a:pt x="3247476" y="472360"/>
                </a:lnTo>
                <a:lnTo>
                  <a:pt x="3247476" y="0"/>
                </a:lnTo>
                <a:lnTo>
                  <a:pt x="0" y="0"/>
                </a:lnTo>
                <a:lnTo>
                  <a:pt x="0" y="47236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9053909"/>
            <a:ext cx="263267" cy="204391"/>
          </a:xfrm>
          <a:custGeom>
            <a:avLst/>
            <a:gdLst/>
            <a:ahLst/>
            <a:cxnLst/>
            <a:rect l="l" t="t" r="r" b="b"/>
            <a:pathLst>
              <a:path w="263267" h="204391">
                <a:moveTo>
                  <a:pt x="0" y="0"/>
                </a:moveTo>
                <a:lnTo>
                  <a:pt x="263267" y="0"/>
                </a:lnTo>
                <a:lnTo>
                  <a:pt x="263267" y="204391"/>
                </a:lnTo>
                <a:lnTo>
                  <a:pt x="0" y="20439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flipH="1">
            <a:off x="16996033" y="9053909"/>
            <a:ext cx="263267" cy="204391"/>
          </a:xfrm>
          <a:custGeom>
            <a:avLst/>
            <a:gdLst/>
            <a:ahLst/>
            <a:cxnLst/>
            <a:rect l="l" t="t" r="r" b="b"/>
            <a:pathLst>
              <a:path w="263267" h="204391">
                <a:moveTo>
                  <a:pt x="263267" y="0"/>
                </a:moveTo>
                <a:lnTo>
                  <a:pt x="0" y="0"/>
                </a:lnTo>
                <a:lnTo>
                  <a:pt x="0" y="204391"/>
                </a:lnTo>
                <a:lnTo>
                  <a:pt x="263267" y="204391"/>
                </a:lnTo>
                <a:lnTo>
                  <a:pt x="263267"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028700" y="1028700"/>
            <a:ext cx="1337383" cy="1157444"/>
          </a:xfrm>
          <a:custGeom>
            <a:avLst/>
            <a:gdLst/>
            <a:ahLst/>
            <a:cxnLst/>
            <a:rect l="l" t="t" r="r" b="b"/>
            <a:pathLst>
              <a:path w="1337383" h="1157444">
                <a:moveTo>
                  <a:pt x="0" y="0"/>
                </a:moveTo>
                <a:lnTo>
                  <a:pt x="1337383" y="0"/>
                </a:lnTo>
                <a:lnTo>
                  <a:pt x="1337383" y="1157444"/>
                </a:lnTo>
                <a:lnTo>
                  <a:pt x="0" y="115744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flipH="1">
            <a:off x="15921917" y="1048018"/>
            <a:ext cx="1337383" cy="1157444"/>
          </a:xfrm>
          <a:custGeom>
            <a:avLst/>
            <a:gdLst/>
            <a:ahLst/>
            <a:cxnLst/>
            <a:rect l="l" t="t" r="r" b="b"/>
            <a:pathLst>
              <a:path w="1337383" h="1157444">
                <a:moveTo>
                  <a:pt x="1337383" y="0"/>
                </a:moveTo>
                <a:lnTo>
                  <a:pt x="0" y="0"/>
                </a:lnTo>
                <a:lnTo>
                  <a:pt x="0" y="1157444"/>
                </a:lnTo>
                <a:lnTo>
                  <a:pt x="1337383" y="1157444"/>
                </a:lnTo>
                <a:lnTo>
                  <a:pt x="1337383" y="0"/>
                </a:lnTo>
                <a:close/>
              </a:path>
            </a:pathLst>
          </a:custGeom>
          <a:blipFill>
            <a:blip r:embed="rId7">
              <a:extLst>
                <a:ext uri="{96DAC541-7B7A-43D3-8B79-37D633B846F1}">
                  <asvg:svgBlip xmlns:asvg="http://schemas.microsoft.com/office/drawing/2016/SVG/main" xmlns="" r:embed="rId8"/>
                </a:ext>
              </a:extLst>
            </a:blip>
            <a:stretch>
              <a:fillRect/>
            </a:stretch>
          </a:blipFill>
          <a:ln cap="sq">
            <a:noFill/>
            <a:prstDash val="solid"/>
            <a:miter/>
          </a:ln>
        </p:spPr>
      </p:sp>
      <p:sp>
        <p:nvSpPr>
          <p:cNvPr id="9" name="TextBox 9"/>
          <p:cNvSpPr txBox="1"/>
          <p:nvPr/>
        </p:nvSpPr>
        <p:spPr>
          <a:xfrm>
            <a:off x="1501060" y="3091647"/>
            <a:ext cx="12355245" cy="2051853"/>
          </a:xfrm>
          <a:prstGeom prst="rect">
            <a:avLst/>
          </a:prstGeom>
        </p:spPr>
        <p:txBody>
          <a:bodyPr lIns="0" tIns="0" rIns="0" bIns="0" rtlCol="0" anchor="t">
            <a:spAutoFit/>
          </a:bodyPr>
          <a:lstStyle/>
          <a:p>
            <a:pPr algn="ctr">
              <a:lnSpc>
                <a:spcPts val="16647"/>
              </a:lnSpc>
            </a:pPr>
            <a:r>
              <a:rPr lang="en-US" sz="12611" spc="-617">
                <a:solidFill>
                  <a:srgbClr val="38B6FF"/>
                </a:solidFill>
                <a:latin typeface="Norwester"/>
                <a:ea typeface="Norwester"/>
                <a:cs typeface="Norwester"/>
                <a:sym typeface="Norwester"/>
              </a:rPr>
              <a:t>WHISPER WALLS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955" r="-21044"/>
            </a:stretch>
          </a:blipFill>
        </p:spPr>
      </p:sp>
      <p:grpSp>
        <p:nvGrpSpPr>
          <p:cNvPr id="3" name="Group 3"/>
          <p:cNvGrpSpPr/>
          <p:nvPr/>
        </p:nvGrpSpPr>
        <p:grpSpPr>
          <a:xfrm>
            <a:off x="13781024" y="2829746"/>
            <a:ext cx="3111732" cy="3484517"/>
            <a:chOff x="0" y="0"/>
            <a:chExt cx="6350000" cy="7110730"/>
          </a:xfrm>
        </p:grpSpPr>
        <p:sp>
          <p:nvSpPr>
            <p:cNvPr id="4" name="Freeform 4"/>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3"/>
              <a:stretch>
                <a:fillRect l="-33880" r="-33880"/>
              </a:stretch>
            </a:blipFill>
          </p:spPr>
        </p:sp>
      </p:grpSp>
      <p:grpSp>
        <p:nvGrpSpPr>
          <p:cNvPr id="5" name="Group 5"/>
          <p:cNvGrpSpPr/>
          <p:nvPr/>
        </p:nvGrpSpPr>
        <p:grpSpPr>
          <a:xfrm>
            <a:off x="10507367" y="3401242"/>
            <a:ext cx="3111732" cy="3484517"/>
            <a:chOff x="0" y="0"/>
            <a:chExt cx="6350000" cy="7110730"/>
          </a:xfrm>
        </p:grpSpPr>
        <p:sp>
          <p:nvSpPr>
            <p:cNvPr id="6" name="Freeform 6"/>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4"/>
              <a:stretch>
                <a:fillRect l="-34037" r="-34037"/>
              </a:stretch>
            </a:blipFill>
          </p:spPr>
        </p:sp>
      </p:grpSp>
      <p:sp>
        <p:nvSpPr>
          <p:cNvPr id="7" name="Freeform 7"/>
          <p:cNvSpPr/>
          <p:nvPr/>
        </p:nvSpPr>
        <p:spPr>
          <a:xfrm rot="-5400000" flipV="1">
            <a:off x="15930837" y="7770430"/>
            <a:ext cx="3247475" cy="472360"/>
          </a:xfrm>
          <a:custGeom>
            <a:avLst/>
            <a:gdLst/>
            <a:ahLst/>
            <a:cxnLst/>
            <a:rect l="l" t="t" r="r" b="b"/>
            <a:pathLst>
              <a:path w="3247475" h="472360">
                <a:moveTo>
                  <a:pt x="0" y="472360"/>
                </a:moveTo>
                <a:lnTo>
                  <a:pt x="3247476" y="472360"/>
                </a:lnTo>
                <a:lnTo>
                  <a:pt x="3247476" y="0"/>
                </a:lnTo>
                <a:lnTo>
                  <a:pt x="0" y="0"/>
                </a:lnTo>
                <a:lnTo>
                  <a:pt x="0" y="47236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8899029" y="5025390"/>
            <a:ext cx="489942" cy="20764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Roboto"/>
                <a:ea typeface="Roboto"/>
                <a:cs typeface="Roboto"/>
                <a:sym typeface="Roboto"/>
              </a:rPr>
              <a:t>Roboto</a:t>
            </a:r>
          </a:p>
        </p:txBody>
      </p:sp>
      <p:sp>
        <p:nvSpPr>
          <p:cNvPr id="9" name="TextBox 9"/>
          <p:cNvSpPr txBox="1"/>
          <p:nvPr/>
        </p:nvSpPr>
        <p:spPr>
          <a:xfrm>
            <a:off x="8899029" y="5204460"/>
            <a:ext cx="489942" cy="20764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Roboto"/>
                <a:ea typeface="Roboto"/>
                <a:cs typeface="Roboto"/>
                <a:sym typeface="Roboto"/>
              </a:rPr>
              <a:t>Roboto</a:t>
            </a:r>
          </a:p>
        </p:txBody>
      </p:sp>
      <p:sp>
        <p:nvSpPr>
          <p:cNvPr id="10" name="TextBox 10"/>
          <p:cNvSpPr txBox="1"/>
          <p:nvPr/>
        </p:nvSpPr>
        <p:spPr>
          <a:xfrm>
            <a:off x="334843" y="1770660"/>
            <a:ext cx="10010599" cy="7813346"/>
          </a:xfrm>
          <a:prstGeom prst="rect">
            <a:avLst/>
          </a:prstGeom>
        </p:spPr>
        <p:txBody>
          <a:bodyPr lIns="0" tIns="0" rIns="0" bIns="0" rtlCol="0" anchor="t">
            <a:spAutoFit/>
          </a:bodyPr>
          <a:lstStyle/>
          <a:p>
            <a:pPr marL="0" lvl="0" indent="0" algn="l">
              <a:lnSpc>
                <a:spcPts val="3741"/>
              </a:lnSpc>
              <a:spcBef>
                <a:spcPct val="0"/>
              </a:spcBef>
            </a:pPr>
            <a:r>
              <a:rPr lang="en-US" sz="3600" b="1" u="none" strike="noStrike" spc="3" dirty="0">
                <a:solidFill>
                  <a:srgbClr val="FFFFFF"/>
                </a:solidFill>
                <a:latin typeface="Calibri (MS) Bold"/>
                <a:ea typeface="Calibri (MS) Bold"/>
                <a:cs typeface="Calibri (MS) Bold"/>
                <a:sym typeface="Calibri (MS) Bold"/>
              </a:rPr>
              <a:t>Why Use Whisper Walls?</a:t>
            </a:r>
            <a:r>
              <a:rPr lang="en-US" sz="3600" u="none" strike="noStrike" spc="3" dirty="0">
                <a:solidFill>
                  <a:srgbClr val="FFFFFF"/>
                </a:solidFill>
                <a:latin typeface="Calibri (MS)"/>
                <a:ea typeface="Calibri (MS)"/>
                <a:cs typeface="Calibri (MS)"/>
                <a:sym typeface="Calibri (MS)"/>
              </a:rPr>
              <a:t> </a:t>
            </a:r>
          </a:p>
          <a:p>
            <a:pPr marL="0" lvl="0" indent="0" algn="l">
              <a:lnSpc>
                <a:spcPts val="3376"/>
              </a:lnSpc>
              <a:spcBef>
                <a:spcPct val="0"/>
              </a:spcBef>
            </a:pPr>
            <a:endParaRPr lang="en-US" sz="3071" u="none" strike="noStrike" spc="3" dirty="0">
              <a:solidFill>
                <a:srgbClr val="FFFFFF"/>
              </a:solidFill>
              <a:latin typeface="Calibri (MS)"/>
              <a:ea typeface="Calibri (MS)"/>
              <a:cs typeface="Calibri (MS)"/>
              <a:sym typeface="Calibri (MS)"/>
            </a:endParaRPr>
          </a:p>
          <a:p>
            <a:pPr marL="457200" lvl="0" indent="-457200" algn="l">
              <a:lnSpc>
                <a:spcPts val="3376"/>
              </a:lnSpc>
              <a:spcBef>
                <a:spcPct val="0"/>
              </a:spcBef>
              <a:buFont typeface="Wingdings" panose="05000000000000000000" pitchFamily="2" charset="2"/>
              <a:buChar char="v"/>
            </a:pPr>
            <a:r>
              <a:rPr lang="en-US" sz="2771" b="1" u="none" strike="noStrike" spc="2" dirty="0">
                <a:solidFill>
                  <a:srgbClr val="FFFFFF"/>
                </a:solidFill>
                <a:latin typeface="Calibri (MS)"/>
                <a:ea typeface="Calibri (MS)"/>
                <a:cs typeface="Calibri (MS)"/>
                <a:sym typeface="Calibri (MS)"/>
              </a:rPr>
              <a:t>A Little Surprise in Your Day </a:t>
            </a:r>
          </a:p>
          <a:p>
            <a:pPr marL="0" lvl="0" indent="0" algn="l">
              <a:lnSpc>
                <a:spcPts val="3376"/>
              </a:lnSpc>
              <a:spcBef>
                <a:spcPct val="0"/>
              </a:spcBef>
            </a:pPr>
            <a:r>
              <a:rPr lang="en-US" sz="2771" u="none" strike="noStrike" spc="2" dirty="0">
                <a:solidFill>
                  <a:srgbClr val="FFFFFF"/>
                </a:solidFill>
                <a:latin typeface="Calibri (MS)"/>
                <a:ea typeface="Calibri (MS)"/>
                <a:cs typeface="Calibri (MS)"/>
                <a:sym typeface="Calibri (MS)"/>
              </a:rPr>
              <a:t>Stumble upon something beautiful or unexpected that brightens an ordinary moment. </a:t>
            </a:r>
          </a:p>
          <a:p>
            <a:pPr marL="0" lvl="0" indent="0" algn="l">
              <a:lnSpc>
                <a:spcPts val="3376"/>
              </a:lnSpc>
              <a:spcBef>
                <a:spcPct val="0"/>
              </a:spcBef>
            </a:pPr>
            <a:endParaRPr lang="en-US" sz="2771" u="none" strike="noStrike" spc="2" dirty="0">
              <a:solidFill>
                <a:srgbClr val="FFFFFF"/>
              </a:solidFill>
              <a:latin typeface="Calibri (MS)"/>
              <a:ea typeface="Calibri (MS)"/>
              <a:cs typeface="Calibri (MS)"/>
              <a:sym typeface="Calibri (MS)"/>
            </a:endParaRPr>
          </a:p>
          <a:p>
            <a:pPr marL="457200" lvl="0" indent="-457200" algn="l">
              <a:lnSpc>
                <a:spcPts val="3376"/>
              </a:lnSpc>
              <a:spcBef>
                <a:spcPct val="0"/>
              </a:spcBef>
              <a:buFont typeface="Wingdings" panose="05000000000000000000" pitchFamily="2" charset="2"/>
              <a:buChar char="v"/>
            </a:pPr>
            <a:r>
              <a:rPr lang="en-US" sz="2771" b="1" u="none" strike="noStrike" spc="2" dirty="0">
                <a:solidFill>
                  <a:srgbClr val="FFFFFF"/>
                </a:solidFill>
                <a:latin typeface="Calibri (MS)"/>
                <a:ea typeface="Calibri (MS)"/>
                <a:cs typeface="Calibri (MS)"/>
                <a:sym typeface="Calibri (MS)"/>
              </a:rPr>
              <a:t>A Safe Space for Expression </a:t>
            </a:r>
          </a:p>
          <a:p>
            <a:pPr marL="0" lvl="0" indent="0" algn="l">
              <a:lnSpc>
                <a:spcPts val="3376"/>
              </a:lnSpc>
              <a:spcBef>
                <a:spcPct val="0"/>
              </a:spcBef>
            </a:pPr>
            <a:r>
              <a:rPr lang="en-US" sz="2771" u="none" strike="noStrike" spc="2" dirty="0">
                <a:solidFill>
                  <a:srgbClr val="FFFFFF"/>
                </a:solidFill>
                <a:latin typeface="Calibri (MS)"/>
                <a:ea typeface="Calibri (MS)"/>
                <a:cs typeface="Calibri (MS)"/>
                <a:sym typeface="Calibri (MS)"/>
              </a:rPr>
              <a:t>Share your thoughts and creativity freely, without pressure or judgment. </a:t>
            </a:r>
          </a:p>
          <a:p>
            <a:pPr marL="0" lvl="0" indent="0" algn="l">
              <a:lnSpc>
                <a:spcPts val="3376"/>
              </a:lnSpc>
              <a:spcBef>
                <a:spcPct val="0"/>
              </a:spcBef>
            </a:pPr>
            <a:endParaRPr lang="en-US" sz="2771" u="none" strike="noStrike" spc="2" dirty="0">
              <a:solidFill>
                <a:srgbClr val="FFFFFF"/>
              </a:solidFill>
              <a:latin typeface="Calibri (MS)"/>
              <a:ea typeface="Calibri (MS)"/>
              <a:cs typeface="Calibri (MS)"/>
              <a:sym typeface="Calibri (MS)"/>
            </a:endParaRPr>
          </a:p>
          <a:p>
            <a:pPr marL="457200" lvl="0" indent="-457200" algn="l">
              <a:lnSpc>
                <a:spcPts val="3376"/>
              </a:lnSpc>
              <a:spcBef>
                <a:spcPct val="0"/>
              </a:spcBef>
              <a:buFont typeface="Wingdings" panose="05000000000000000000" pitchFamily="2" charset="2"/>
              <a:buChar char="v"/>
            </a:pPr>
            <a:r>
              <a:rPr lang="en-US" sz="2771" b="1" u="none" strike="noStrike" spc="2" dirty="0">
                <a:solidFill>
                  <a:srgbClr val="FFFFFF"/>
                </a:solidFill>
                <a:latin typeface="Calibri (MS)"/>
                <a:ea typeface="Calibri (MS)"/>
                <a:cs typeface="Calibri (MS)"/>
                <a:sym typeface="Calibri (MS)"/>
              </a:rPr>
              <a:t>See Places Differently </a:t>
            </a:r>
          </a:p>
          <a:p>
            <a:pPr marL="0" lvl="0" indent="0" algn="l">
              <a:lnSpc>
                <a:spcPts val="3376"/>
              </a:lnSpc>
              <a:spcBef>
                <a:spcPct val="0"/>
              </a:spcBef>
            </a:pPr>
            <a:r>
              <a:rPr lang="en-US" sz="2771" u="none" strike="noStrike" spc="2" dirty="0">
                <a:solidFill>
                  <a:srgbClr val="FFFFFF"/>
                </a:solidFill>
                <a:latin typeface="Calibri (MS)"/>
                <a:ea typeface="Calibri (MS)"/>
                <a:cs typeface="Calibri (MS)"/>
                <a:sym typeface="Calibri (MS)"/>
              </a:rPr>
              <a:t>Discover hidden stories that add new meaning to familiar streets, </a:t>
            </a:r>
          </a:p>
          <a:p>
            <a:pPr marL="0" lvl="0" indent="0" algn="l">
              <a:lnSpc>
                <a:spcPts val="3376"/>
              </a:lnSpc>
              <a:spcBef>
                <a:spcPct val="0"/>
              </a:spcBef>
            </a:pPr>
            <a:r>
              <a:rPr lang="en-US" sz="2771" u="none" strike="noStrike" spc="2" dirty="0">
                <a:solidFill>
                  <a:srgbClr val="FFFFFF"/>
                </a:solidFill>
                <a:latin typeface="Calibri (MS)"/>
                <a:ea typeface="Calibri (MS)"/>
                <a:cs typeface="Calibri (MS)"/>
                <a:sym typeface="Calibri (MS)"/>
              </a:rPr>
              <a:t>walls, or corners of your city. </a:t>
            </a:r>
          </a:p>
          <a:p>
            <a:pPr marL="0" lvl="0" indent="0" algn="l">
              <a:lnSpc>
                <a:spcPts val="3376"/>
              </a:lnSpc>
              <a:spcBef>
                <a:spcPct val="0"/>
              </a:spcBef>
            </a:pPr>
            <a:endParaRPr lang="en-US" sz="2771" u="none" strike="noStrike" spc="2" dirty="0">
              <a:solidFill>
                <a:srgbClr val="FFFFFF"/>
              </a:solidFill>
              <a:latin typeface="Calibri (MS)"/>
              <a:ea typeface="Calibri (MS)"/>
              <a:cs typeface="Calibri (MS)"/>
              <a:sym typeface="Calibri (MS)"/>
            </a:endParaRPr>
          </a:p>
          <a:p>
            <a:pPr marL="457200" lvl="0" indent="-457200" algn="l">
              <a:lnSpc>
                <a:spcPts val="3376"/>
              </a:lnSpc>
              <a:spcBef>
                <a:spcPct val="0"/>
              </a:spcBef>
              <a:buFont typeface="Wingdings" panose="05000000000000000000" pitchFamily="2" charset="2"/>
              <a:buChar char="v"/>
            </a:pPr>
            <a:r>
              <a:rPr lang="en-US" sz="2771" b="1" u="none" strike="noStrike" spc="2" dirty="0">
                <a:solidFill>
                  <a:srgbClr val="FFFFFF"/>
                </a:solidFill>
                <a:latin typeface="Calibri (MS)"/>
                <a:ea typeface="Calibri (MS)"/>
                <a:cs typeface="Calibri (MS)"/>
                <a:sym typeface="Calibri (MS)"/>
              </a:rPr>
              <a:t>Feel Connected </a:t>
            </a:r>
          </a:p>
          <a:p>
            <a:pPr marL="0" lvl="0" indent="0" algn="l">
              <a:lnSpc>
                <a:spcPts val="3376"/>
              </a:lnSpc>
              <a:spcBef>
                <a:spcPct val="0"/>
              </a:spcBef>
            </a:pPr>
            <a:r>
              <a:rPr lang="en-US" sz="2771" u="none" strike="noStrike" spc="2" dirty="0">
                <a:solidFill>
                  <a:srgbClr val="FFFFFF"/>
                </a:solidFill>
                <a:latin typeface="Calibri (MS)"/>
                <a:ea typeface="Calibri (MS)"/>
                <a:cs typeface="Calibri (MS)"/>
                <a:sym typeface="Calibri (MS)"/>
              </a:rPr>
              <a:t>Reading a stranger’s message reminds you that we’re all part of the </a:t>
            </a:r>
          </a:p>
          <a:p>
            <a:pPr marL="0" lvl="0" indent="0" algn="l">
              <a:lnSpc>
                <a:spcPts val="3376"/>
              </a:lnSpc>
              <a:spcBef>
                <a:spcPct val="0"/>
              </a:spcBef>
            </a:pPr>
            <a:r>
              <a:rPr lang="en-US" sz="2771" u="none" strike="noStrike" spc="2" dirty="0">
                <a:solidFill>
                  <a:srgbClr val="FFFFFF"/>
                </a:solidFill>
                <a:latin typeface="Calibri (MS)"/>
                <a:ea typeface="Calibri (MS)"/>
                <a:cs typeface="Calibri (MS)"/>
                <a:sym typeface="Calibri (MS)"/>
              </a:rPr>
              <a:t>same shared human experience. </a:t>
            </a:r>
          </a:p>
          <a:p>
            <a:pPr marL="0" lvl="0" indent="0" algn="l">
              <a:lnSpc>
                <a:spcPts val="3376"/>
              </a:lnSpc>
              <a:spcBef>
                <a:spcPct val="0"/>
              </a:spcBef>
            </a:pPr>
            <a:endParaRPr lang="en-US" sz="2771" u="none" strike="noStrike" spc="2" dirty="0">
              <a:solidFill>
                <a:srgbClr val="FFFFFF"/>
              </a:solidFill>
              <a:latin typeface="Calibri (MS)"/>
              <a:ea typeface="Calibri (MS)"/>
              <a:cs typeface="Calibri (MS)"/>
              <a:sym typeface="Calibri (MS)"/>
            </a:endParaRPr>
          </a:p>
        </p:txBody>
      </p:sp>
      <p:sp>
        <p:nvSpPr>
          <p:cNvPr id="11" name="TextBox 11"/>
          <p:cNvSpPr txBox="1"/>
          <p:nvPr/>
        </p:nvSpPr>
        <p:spPr>
          <a:xfrm>
            <a:off x="260433" y="612586"/>
            <a:ext cx="9661547" cy="775077"/>
          </a:xfrm>
          <a:prstGeom prst="rect">
            <a:avLst/>
          </a:prstGeom>
        </p:spPr>
        <p:txBody>
          <a:bodyPr lIns="0" tIns="0" rIns="0" bIns="0" rtlCol="0" anchor="t">
            <a:spAutoFit/>
          </a:bodyPr>
          <a:lstStyle/>
          <a:p>
            <a:pPr marL="0" lvl="0" indent="0" algn="l">
              <a:lnSpc>
                <a:spcPts val="6292"/>
              </a:lnSpc>
              <a:spcBef>
                <a:spcPct val="0"/>
              </a:spcBef>
            </a:pPr>
            <a:r>
              <a:rPr lang="en-US" sz="4766" spc="-233">
                <a:solidFill>
                  <a:srgbClr val="38B6FF"/>
                </a:solidFill>
                <a:latin typeface="Norwester"/>
                <a:ea typeface="Norwester"/>
                <a:cs typeface="Norwester"/>
                <a:sym typeface="Norwester"/>
              </a:rPr>
              <a:t>WHAT W</a:t>
            </a:r>
            <a:r>
              <a:rPr lang="en-US" sz="4766" u="none" strike="noStrike" spc="-233">
                <a:solidFill>
                  <a:srgbClr val="38B6FF"/>
                </a:solidFill>
                <a:latin typeface="Norwester"/>
                <a:ea typeface="Norwester"/>
                <a:cs typeface="Norwester"/>
                <a:sym typeface="Norwester"/>
              </a:rPr>
              <a:t>ILL BE THE BENEFIT TO USERS?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flipV="1">
            <a:off x="6919194" y="9258300"/>
            <a:ext cx="3247475" cy="472360"/>
          </a:xfrm>
          <a:custGeom>
            <a:avLst/>
            <a:gdLst/>
            <a:ahLst/>
            <a:cxnLst/>
            <a:rect l="l" t="t" r="r" b="b"/>
            <a:pathLst>
              <a:path w="3247475" h="472360">
                <a:moveTo>
                  <a:pt x="0" y="472360"/>
                </a:moveTo>
                <a:lnTo>
                  <a:pt x="3247475" y="472360"/>
                </a:lnTo>
                <a:lnTo>
                  <a:pt x="3247475" y="0"/>
                </a:lnTo>
                <a:lnTo>
                  <a:pt x="0" y="0"/>
                </a:lnTo>
                <a:lnTo>
                  <a:pt x="0" y="47236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117216" y="1968978"/>
            <a:ext cx="10526676" cy="1048618"/>
          </a:xfrm>
          <a:prstGeom prst="rect">
            <a:avLst/>
          </a:prstGeom>
        </p:spPr>
        <p:txBody>
          <a:bodyPr lIns="0" tIns="0" rIns="0" bIns="0" rtlCol="0" anchor="t">
            <a:spAutoFit/>
          </a:bodyPr>
          <a:lstStyle/>
          <a:p>
            <a:pPr algn="l">
              <a:lnSpc>
                <a:spcPts val="3944"/>
              </a:lnSpc>
            </a:pPr>
            <a:r>
              <a:rPr lang="en-US" sz="4533" spc="-222">
                <a:solidFill>
                  <a:srgbClr val="38B6FF"/>
                </a:solidFill>
                <a:latin typeface="Norwester"/>
                <a:ea typeface="Norwester"/>
                <a:cs typeface="Norwester"/>
                <a:sym typeface="Norwester"/>
              </a:rPr>
              <a:t>A BASIC IMAGE IDEA THAT WE WILL BE CREATING </a:t>
            </a:r>
          </a:p>
          <a:p>
            <a:pPr algn="l">
              <a:lnSpc>
                <a:spcPts val="3944"/>
              </a:lnSpc>
            </a:pPr>
            <a:endParaRPr lang="en-US" sz="4533" spc="-222">
              <a:solidFill>
                <a:srgbClr val="38B6FF"/>
              </a:solidFill>
              <a:latin typeface="Norwester"/>
              <a:ea typeface="Norwester"/>
              <a:cs typeface="Norwester"/>
              <a:sym typeface="Norwester"/>
            </a:endParaRPr>
          </a:p>
        </p:txBody>
      </p:sp>
      <p:sp>
        <p:nvSpPr>
          <p:cNvPr id="5" name="TextBox 5"/>
          <p:cNvSpPr txBox="1"/>
          <p:nvPr/>
        </p:nvSpPr>
        <p:spPr>
          <a:xfrm>
            <a:off x="266035" y="2941397"/>
            <a:ext cx="9546390" cy="4059363"/>
          </a:xfrm>
          <a:prstGeom prst="rect">
            <a:avLst/>
          </a:prstGeom>
        </p:spPr>
        <p:txBody>
          <a:bodyPr lIns="0" tIns="0" rIns="0" bIns="0" rtlCol="0" anchor="t">
            <a:spAutoFit/>
          </a:bodyPr>
          <a:lstStyle/>
          <a:p>
            <a:pPr marL="0" lvl="0" indent="0" algn="l">
              <a:lnSpc>
                <a:spcPts val="4491"/>
              </a:lnSpc>
              <a:spcBef>
                <a:spcPct val="0"/>
              </a:spcBef>
            </a:pPr>
            <a:r>
              <a:rPr lang="en-US" sz="3687" u="none" strike="noStrike" spc="3">
                <a:solidFill>
                  <a:srgbClr val="FFFFFF"/>
                </a:solidFill>
                <a:latin typeface="Calibri (MS)"/>
                <a:ea typeface="Calibri (MS)"/>
                <a:cs typeface="Calibri (MS)"/>
                <a:sym typeface="Calibri (MS)"/>
              </a:rPr>
              <a:t>This will be subjected to more advanced scenarious will be carried out</a:t>
            </a:r>
          </a:p>
          <a:p>
            <a:pPr marL="0" lvl="0" indent="0" algn="l">
              <a:lnSpc>
                <a:spcPts val="4491"/>
              </a:lnSpc>
              <a:spcBef>
                <a:spcPct val="0"/>
              </a:spcBef>
            </a:pPr>
            <a:r>
              <a:rPr lang="en-US" sz="3687" u="none" strike="noStrike" spc="3">
                <a:solidFill>
                  <a:srgbClr val="FFFFFF"/>
                </a:solidFill>
                <a:latin typeface="Calibri (MS)"/>
                <a:ea typeface="Calibri (MS)"/>
                <a:cs typeface="Calibri (MS)"/>
                <a:sym typeface="Calibri (MS)"/>
              </a:rPr>
              <a:t>further after selections.Mentioing it here these is going to be something</a:t>
            </a:r>
          </a:p>
          <a:p>
            <a:pPr marL="0" lvl="0" indent="0" algn="l">
              <a:lnSpc>
                <a:spcPts val="4491"/>
              </a:lnSpc>
              <a:spcBef>
                <a:spcPct val="0"/>
              </a:spcBef>
            </a:pPr>
            <a:r>
              <a:rPr lang="en-US" sz="3687" u="none" strike="noStrike" spc="3">
                <a:solidFill>
                  <a:srgbClr val="FFFFFF"/>
                </a:solidFill>
                <a:latin typeface="Calibri (MS)"/>
                <a:ea typeface="Calibri (MS)"/>
                <a:cs typeface="Calibri (MS)"/>
                <a:sym typeface="Calibri (MS)"/>
              </a:rPr>
              <a:t>really special for the hackathon and also for us as it is the most exciting</a:t>
            </a:r>
          </a:p>
          <a:p>
            <a:pPr marL="0" lvl="0" indent="0" algn="l">
              <a:lnSpc>
                <a:spcPts val="4491"/>
              </a:lnSpc>
              <a:spcBef>
                <a:spcPct val="0"/>
              </a:spcBef>
            </a:pPr>
            <a:r>
              <a:rPr lang="en-US" sz="3687" u="none" strike="noStrike" spc="3">
                <a:solidFill>
                  <a:srgbClr val="FFFFFF"/>
                </a:solidFill>
                <a:latin typeface="Calibri (MS)"/>
                <a:ea typeface="Calibri (MS)"/>
                <a:cs typeface="Calibri (MS)"/>
                <a:sym typeface="Calibri (MS)"/>
              </a:rPr>
              <a:t>project idea that we are going to deal it with.</a:t>
            </a:r>
          </a:p>
        </p:txBody>
      </p:sp>
      <p:sp>
        <p:nvSpPr>
          <p:cNvPr id="6" name="Freeform 6"/>
          <p:cNvSpPr/>
          <p:nvPr/>
        </p:nvSpPr>
        <p:spPr>
          <a:xfrm>
            <a:off x="10480994" y="446725"/>
            <a:ext cx="7807006" cy="9840275"/>
          </a:xfrm>
          <a:custGeom>
            <a:avLst/>
            <a:gdLst/>
            <a:ahLst/>
            <a:cxnLst/>
            <a:rect l="l" t="t" r="r" b="b"/>
            <a:pathLst>
              <a:path w="7807006" h="9840275">
                <a:moveTo>
                  <a:pt x="0" y="0"/>
                </a:moveTo>
                <a:lnTo>
                  <a:pt x="7807006" y="0"/>
                </a:lnTo>
                <a:lnTo>
                  <a:pt x="7807006" y="9840275"/>
                </a:lnTo>
                <a:lnTo>
                  <a:pt x="0" y="9840275"/>
                </a:lnTo>
                <a:lnTo>
                  <a:pt x="0" y="0"/>
                </a:lnTo>
                <a:close/>
              </a:path>
            </a:pathLst>
          </a:custGeom>
          <a:blipFill>
            <a:blip r:embed="rId5"/>
            <a:stretch>
              <a:fillRect l="-3322" r="-1162" b="-5531"/>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flipV="1">
            <a:off x="6919194" y="9258300"/>
            <a:ext cx="3247475" cy="472360"/>
          </a:xfrm>
          <a:custGeom>
            <a:avLst/>
            <a:gdLst/>
            <a:ahLst/>
            <a:cxnLst/>
            <a:rect l="l" t="t" r="r" b="b"/>
            <a:pathLst>
              <a:path w="3247475" h="472360">
                <a:moveTo>
                  <a:pt x="0" y="472360"/>
                </a:moveTo>
                <a:lnTo>
                  <a:pt x="3247475" y="472360"/>
                </a:lnTo>
                <a:lnTo>
                  <a:pt x="3247475" y="0"/>
                </a:lnTo>
                <a:lnTo>
                  <a:pt x="0" y="0"/>
                </a:lnTo>
                <a:lnTo>
                  <a:pt x="0" y="47236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a:off x="838200" y="723900"/>
            <a:ext cx="15911172" cy="8348439"/>
          </a:xfrm>
          <a:prstGeom prst="rect">
            <a:avLst/>
          </a:prstGeom>
        </p:spPr>
        <p:txBody>
          <a:bodyPr wrap="square" lIns="0" tIns="0" rIns="0" bIns="0" rtlCol="0" anchor="t">
            <a:spAutoFit/>
          </a:bodyPr>
          <a:lstStyle/>
          <a:p>
            <a:pPr algn="ctr">
              <a:lnSpc>
                <a:spcPts val="9318"/>
              </a:lnSpc>
            </a:pPr>
            <a:r>
              <a:rPr lang="en-US" sz="4800" spc="-323" dirty="0" smtClean="0">
                <a:solidFill>
                  <a:srgbClr val="38B6FF"/>
                </a:solidFill>
                <a:latin typeface="Norwester"/>
                <a:ea typeface="Norwester"/>
                <a:cs typeface="Norwester"/>
                <a:sym typeface="Norwester"/>
              </a:rPr>
              <a:t>Anonymous but positive platform</a:t>
            </a:r>
          </a:p>
          <a:p>
            <a:pPr marL="571500" indent="-571500" algn="ctr">
              <a:lnSpc>
                <a:spcPts val="9318"/>
              </a:lnSpc>
              <a:buFont typeface="Wingdings" panose="05000000000000000000" pitchFamily="2" charset="2"/>
              <a:buChar char="q"/>
            </a:pPr>
            <a:r>
              <a:rPr lang="en-US" sz="4400" dirty="0" smtClean="0">
                <a:solidFill>
                  <a:schemeClr val="bg1"/>
                </a:solidFill>
              </a:rPr>
              <a:t> </a:t>
            </a:r>
            <a:r>
              <a:rPr lang="en-US" sz="4400" dirty="0">
                <a:solidFill>
                  <a:schemeClr val="bg1"/>
                </a:solidFill>
              </a:rPr>
              <a:t>Most anonymous apps (like </a:t>
            </a:r>
            <a:r>
              <a:rPr lang="en-US" sz="4400" dirty="0" err="1">
                <a:solidFill>
                  <a:schemeClr val="bg1"/>
                </a:solidFill>
              </a:rPr>
              <a:t>YikYak</a:t>
            </a:r>
            <a:r>
              <a:rPr lang="en-US" sz="4400" dirty="0">
                <a:solidFill>
                  <a:schemeClr val="bg1"/>
                </a:solidFill>
              </a:rPr>
              <a:t>, Whisper) became toxic. </a:t>
            </a:r>
            <a:r>
              <a:rPr lang="en-US" sz="4400" dirty="0" smtClean="0">
                <a:solidFill>
                  <a:schemeClr val="bg1"/>
                </a:solidFill>
              </a:rPr>
              <a:t>Whisper Walls </a:t>
            </a:r>
            <a:r>
              <a:rPr lang="en-US" sz="4400" dirty="0">
                <a:solidFill>
                  <a:schemeClr val="bg1"/>
                </a:solidFill>
              </a:rPr>
              <a:t>focuses on kindness, creativity, and reflection, ensuring a safe outlet with moderation. </a:t>
            </a:r>
            <a:endParaRPr lang="en-US" sz="4400" dirty="0" smtClean="0">
              <a:solidFill>
                <a:schemeClr val="bg1"/>
              </a:solidFill>
            </a:endParaRPr>
          </a:p>
          <a:p>
            <a:pPr marL="571500" indent="-571500" algn="ctr">
              <a:lnSpc>
                <a:spcPts val="9318"/>
              </a:lnSpc>
              <a:buFont typeface="Wingdings" panose="05000000000000000000" pitchFamily="2" charset="2"/>
              <a:buChar char="q"/>
            </a:pPr>
            <a:r>
              <a:rPr lang="en-US" sz="4400" dirty="0" smtClean="0">
                <a:solidFill>
                  <a:schemeClr val="bg1"/>
                </a:solidFill>
              </a:rPr>
              <a:t>A </a:t>
            </a:r>
            <a:r>
              <a:rPr lang="en-US" sz="4400" dirty="0">
                <a:solidFill>
                  <a:schemeClr val="bg1"/>
                </a:solidFill>
              </a:rPr>
              <a:t>simple, hackathon-feasible tech stack (React Native + Firebase + AR library) is being used in a highly creative way that hasn’t been mainstreamed yet. </a:t>
            </a:r>
            <a:endParaRPr lang="en-US" sz="4400" b="1" spc="-137" dirty="0" smtClean="0">
              <a:solidFill>
                <a:schemeClr val="bg1"/>
              </a:solidFill>
              <a:latin typeface="Norwester" panose="020B0604020202020204" charset="0"/>
              <a:ea typeface="Open Sans Condensed Bold"/>
              <a:cs typeface="Open Sans Condensed Bold"/>
              <a:sym typeface="Open Sans Condensed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Freeform 3"/>
          <p:cNvSpPr/>
          <p:nvPr/>
        </p:nvSpPr>
        <p:spPr>
          <a:xfrm rot="-5400000">
            <a:off x="-358858" y="4907320"/>
            <a:ext cx="3247475" cy="472360"/>
          </a:xfrm>
          <a:custGeom>
            <a:avLst/>
            <a:gdLst/>
            <a:ahLst/>
            <a:cxnLst/>
            <a:rect l="l" t="t" r="r" b="b"/>
            <a:pathLst>
              <a:path w="3247475" h="472360">
                <a:moveTo>
                  <a:pt x="0" y="0"/>
                </a:moveTo>
                <a:lnTo>
                  <a:pt x="3247476" y="0"/>
                </a:lnTo>
                <a:lnTo>
                  <a:pt x="3247476" y="472360"/>
                </a:lnTo>
                <a:lnTo>
                  <a:pt x="0" y="47236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5400000" flipV="1">
            <a:off x="15399382" y="4907320"/>
            <a:ext cx="3247475" cy="472360"/>
          </a:xfrm>
          <a:custGeom>
            <a:avLst/>
            <a:gdLst/>
            <a:ahLst/>
            <a:cxnLst/>
            <a:rect l="l" t="t" r="r" b="b"/>
            <a:pathLst>
              <a:path w="3247475" h="472360">
                <a:moveTo>
                  <a:pt x="0" y="472360"/>
                </a:moveTo>
                <a:lnTo>
                  <a:pt x="3247476" y="472360"/>
                </a:lnTo>
                <a:lnTo>
                  <a:pt x="3247476" y="0"/>
                </a:lnTo>
                <a:lnTo>
                  <a:pt x="0" y="0"/>
                </a:lnTo>
                <a:lnTo>
                  <a:pt x="0" y="47236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rot="-10800000">
            <a:off x="15921917" y="8100856"/>
            <a:ext cx="1337383" cy="1157444"/>
          </a:xfrm>
          <a:custGeom>
            <a:avLst/>
            <a:gdLst/>
            <a:ahLst/>
            <a:cxnLst/>
            <a:rect l="l" t="t" r="r" b="b"/>
            <a:pathLst>
              <a:path w="1337383" h="1157444">
                <a:moveTo>
                  <a:pt x="0" y="0"/>
                </a:moveTo>
                <a:lnTo>
                  <a:pt x="1337383" y="0"/>
                </a:lnTo>
                <a:lnTo>
                  <a:pt x="1337383" y="1157444"/>
                </a:lnTo>
                <a:lnTo>
                  <a:pt x="0" y="115744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10800000" flipH="1">
            <a:off x="1028700" y="8081538"/>
            <a:ext cx="1337383" cy="1157444"/>
          </a:xfrm>
          <a:custGeom>
            <a:avLst/>
            <a:gdLst/>
            <a:ahLst/>
            <a:cxnLst/>
            <a:rect l="l" t="t" r="r" b="b"/>
            <a:pathLst>
              <a:path w="1337383" h="1157444">
                <a:moveTo>
                  <a:pt x="1337383" y="0"/>
                </a:moveTo>
                <a:lnTo>
                  <a:pt x="0" y="0"/>
                </a:lnTo>
                <a:lnTo>
                  <a:pt x="0" y="1157444"/>
                </a:lnTo>
                <a:lnTo>
                  <a:pt x="1337383" y="1157444"/>
                </a:lnTo>
                <a:lnTo>
                  <a:pt x="1337383"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rot="-10800000">
            <a:off x="16996033" y="1028700"/>
            <a:ext cx="263267" cy="204391"/>
          </a:xfrm>
          <a:custGeom>
            <a:avLst/>
            <a:gdLst/>
            <a:ahLst/>
            <a:cxnLst/>
            <a:rect l="l" t="t" r="r" b="b"/>
            <a:pathLst>
              <a:path w="263267" h="204391">
                <a:moveTo>
                  <a:pt x="0" y="0"/>
                </a:moveTo>
                <a:lnTo>
                  <a:pt x="263267" y="0"/>
                </a:lnTo>
                <a:lnTo>
                  <a:pt x="263267" y="204391"/>
                </a:lnTo>
                <a:lnTo>
                  <a:pt x="0" y="2043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rot="-10800000" flipH="1">
            <a:off x="1028700" y="1028700"/>
            <a:ext cx="263267" cy="204391"/>
          </a:xfrm>
          <a:custGeom>
            <a:avLst/>
            <a:gdLst/>
            <a:ahLst/>
            <a:cxnLst/>
            <a:rect l="l" t="t" r="r" b="b"/>
            <a:pathLst>
              <a:path w="263267" h="204391">
                <a:moveTo>
                  <a:pt x="263267" y="0"/>
                </a:moveTo>
                <a:lnTo>
                  <a:pt x="0" y="0"/>
                </a:lnTo>
                <a:lnTo>
                  <a:pt x="0" y="204391"/>
                </a:lnTo>
                <a:lnTo>
                  <a:pt x="263267" y="204391"/>
                </a:lnTo>
                <a:lnTo>
                  <a:pt x="263267"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2835963" y="3447612"/>
            <a:ext cx="12616074" cy="3163176"/>
          </a:xfrm>
          <a:prstGeom prst="rect">
            <a:avLst/>
          </a:prstGeom>
        </p:spPr>
        <p:txBody>
          <a:bodyPr lIns="0" tIns="0" rIns="0" bIns="0" rtlCol="0" anchor="t">
            <a:spAutoFit/>
          </a:bodyPr>
          <a:lstStyle/>
          <a:p>
            <a:pPr algn="ctr">
              <a:lnSpc>
                <a:spcPts val="25590"/>
              </a:lnSpc>
            </a:pPr>
            <a:r>
              <a:rPr lang="en-US" sz="19386" spc="-949">
                <a:solidFill>
                  <a:srgbClr val="38B6FF"/>
                </a:solidFill>
                <a:latin typeface="Norwester"/>
                <a:ea typeface="Norwester"/>
                <a:cs typeface="Norwester"/>
                <a:sym typeface="Norwester"/>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167421" y="0"/>
            <a:ext cx="4752253" cy="6715017"/>
            <a:chOff x="0" y="0"/>
            <a:chExt cx="5046280" cy="7130483"/>
          </a:xfrm>
        </p:grpSpPr>
        <p:sp>
          <p:nvSpPr>
            <p:cNvPr id="4" name="Freeform 4"/>
            <p:cNvSpPr/>
            <p:nvPr/>
          </p:nvSpPr>
          <p:spPr>
            <a:xfrm>
              <a:off x="0" y="0"/>
              <a:ext cx="5046280" cy="7130483"/>
            </a:xfrm>
            <a:custGeom>
              <a:avLst/>
              <a:gdLst/>
              <a:ahLst/>
              <a:cxnLst/>
              <a:rect l="l" t="t" r="r" b="b"/>
              <a:pathLst>
                <a:path w="5046280" h="7130483">
                  <a:moveTo>
                    <a:pt x="5046280" y="4713327"/>
                  </a:moveTo>
                  <a:lnTo>
                    <a:pt x="0" y="7130483"/>
                  </a:lnTo>
                  <a:lnTo>
                    <a:pt x="0" y="2417156"/>
                  </a:lnTo>
                  <a:lnTo>
                    <a:pt x="5046280" y="0"/>
                  </a:lnTo>
                  <a:close/>
                </a:path>
              </a:pathLst>
            </a:custGeom>
            <a:blipFill>
              <a:blip r:embed="rId3"/>
              <a:stretch>
                <a:fillRect l="-55844" r="-55844"/>
              </a:stretch>
            </a:blipFill>
          </p:spPr>
        </p:sp>
      </p:grpSp>
      <p:sp>
        <p:nvSpPr>
          <p:cNvPr id="5" name="Freeform 5"/>
          <p:cNvSpPr/>
          <p:nvPr/>
        </p:nvSpPr>
        <p:spPr>
          <a:xfrm flipV="1">
            <a:off x="14011825" y="320160"/>
            <a:ext cx="3247475" cy="472360"/>
          </a:xfrm>
          <a:custGeom>
            <a:avLst/>
            <a:gdLst/>
            <a:ahLst/>
            <a:cxnLst/>
            <a:rect l="l" t="t" r="r" b="b"/>
            <a:pathLst>
              <a:path w="3247475" h="472360">
                <a:moveTo>
                  <a:pt x="0" y="472360"/>
                </a:moveTo>
                <a:lnTo>
                  <a:pt x="3247475" y="472360"/>
                </a:lnTo>
                <a:lnTo>
                  <a:pt x="3247475" y="0"/>
                </a:lnTo>
                <a:lnTo>
                  <a:pt x="0" y="0"/>
                </a:lnTo>
                <a:lnTo>
                  <a:pt x="0" y="47236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flipV="1">
            <a:off x="8170531" y="320160"/>
            <a:ext cx="3247475" cy="472360"/>
          </a:xfrm>
          <a:custGeom>
            <a:avLst/>
            <a:gdLst/>
            <a:ahLst/>
            <a:cxnLst/>
            <a:rect l="l" t="t" r="r" b="b"/>
            <a:pathLst>
              <a:path w="3247475" h="472360">
                <a:moveTo>
                  <a:pt x="0" y="472360"/>
                </a:moveTo>
                <a:lnTo>
                  <a:pt x="3247475" y="472360"/>
                </a:lnTo>
                <a:lnTo>
                  <a:pt x="3247475" y="0"/>
                </a:lnTo>
                <a:lnTo>
                  <a:pt x="0" y="0"/>
                </a:lnTo>
                <a:lnTo>
                  <a:pt x="0" y="47236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5131156" y="876300"/>
            <a:ext cx="6638493" cy="1979295"/>
          </a:xfrm>
          <a:prstGeom prst="rect">
            <a:avLst/>
          </a:prstGeom>
        </p:spPr>
        <p:txBody>
          <a:bodyPr lIns="0" tIns="0" rIns="0" bIns="0" rtlCol="0" anchor="t">
            <a:spAutoFit/>
          </a:bodyPr>
          <a:lstStyle/>
          <a:p>
            <a:pPr algn="l">
              <a:lnSpc>
                <a:spcPts val="15840"/>
              </a:lnSpc>
            </a:pPr>
            <a:r>
              <a:rPr lang="en-US" sz="12000" spc="-588">
                <a:solidFill>
                  <a:srgbClr val="38B6FF"/>
                </a:solidFill>
                <a:latin typeface="Norwester"/>
                <a:ea typeface="Norwester"/>
                <a:cs typeface="Norwester"/>
                <a:sym typeface="Norwester"/>
              </a:rPr>
              <a:t>OVERVIEW</a:t>
            </a:r>
          </a:p>
        </p:txBody>
      </p:sp>
      <p:sp>
        <p:nvSpPr>
          <p:cNvPr id="8" name="TextBox 8"/>
          <p:cNvSpPr txBox="1"/>
          <p:nvPr/>
        </p:nvSpPr>
        <p:spPr>
          <a:xfrm>
            <a:off x="5131156" y="3280330"/>
            <a:ext cx="12573699" cy="5770811"/>
          </a:xfrm>
          <a:prstGeom prst="rect">
            <a:avLst/>
          </a:prstGeom>
        </p:spPr>
        <p:txBody>
          <a:bodyPr lIns="0" tIns="0" rIns="0" bIns="0" rtlCol="0" anchor="t">
            <a:spAutoFit/>
          </a:bodyPr>
          <a:lstStyle/>
          <a:p>
            <a:pPr marL="0" lvl="0" indent="0" algn="l">
              <a:lnSpc>
                <a:spcPts val="2978"/>
              </a:lnSpc>
              <a:spcBef>
                <a:spcPct val="0"/>
              </a:spcBef>
            </a:pPr>
            <a:r>
              <a:rPr lang="en-US" sz="2445" u="none" strike="noStrike" spc="2" dirty="0">
                <a:solidFill>
                  <a:srgbClr val="FFFFFF"/>
                </a:solidFill>
                <a:latin typeface="Calibri (MS)"/>
                <a:ea typeface="Calibri (MS)"/>
                <a:cs typeface="Calibri (MS)"/>
                <a:sym typeface="Calibri (MS)"/>
              </a:rPr>
              <a:t>The "Whisper Walls" project aims to use technology to combat loneliness and build community in the real world. The core idea is to create a mobile application that allows people to leave anonymous, hidden messages, or "Whispers," in real-world locations for others to find. The app works by showing you a map of nearby "Whispers". When you get close to a location, you receive a notification, and by opening your camera, you can see the hidden message appear on your screen using augmented </a:t>
            </a:r>
            <a:r>
              <a:rPr lang="en-US" sz="2445" u="none" strike="noStrike" spc="2" dirty="0" smtClean="0">
                <a:solidFill>
                  <a:srgbClr val="FFFFFF"/>
                </a:solidFill>
                <a:latin typeface="Calibri (MS)"/>
                <a:ea typeface="Calibri (MS)"/>
                <a:cs typeface="Calibri (MS)"/>
                <a:sym typeface="Calibri (MS)"/>
              </a:rPr>
              <a:t>reality. </a:t>
            </a:r>
            <a:r>
              <a:rPr lang="en-US" sz="2445" u="none" strike="noStrike" spc="2" dirty="0">
                <a:solidFill>
                  <a:srgbClr val="FFFFFF"/>
                </a:solidFill>
                <a:latin typeface="Calibri (MS)"/>
                <a:ea typeface="Calibri (MS)"/>
                <a:cs typeface="Calibri (MS)"/>
                <a:sym typeface="Calibri (MS)"/>
              </a:rPr>
              <a:t>Users can also leave their own anonymous message for others to discover. The goal is to create a personal and universally connective experience that is a direct response to the impersonal nature of digital communication.</a:t>
            </a:r>
          </a:p>
          <a:p>
            <a:pPr marL="0" lvl="0" indent="0" algn="l">
              <a:lnSpc>
                <a:spcPts val="2978"/>
              </a:lnSpc>
              <a:spcBef>
                <a:spcPct val="0"/>
              </a:spcBef>
            </a:pPr>
            <a:endParaRPr lang="en-US" sz="2445" u="none" strike="noStrike" spc="2" dirty="0">
              <a:solidFill>
                <a:srgbClr val="FFFFFF"/>
              </a:solidFill>
              <a:latin typeface="Calibri (MS)"/>
              <a:ea typeface="Calibri (MS)"/>
              <a:cs typeface="Calibri (MS)"/>
              <a:sym typeface="Calibri (MS)"/>
            </a:endParaRPr>
          </a:p>
          <a:p>
            <a:pPr marL="0" lvl="0" indent="0" algn="l">
              <a:lnSpc>
                <a:spcPts val="2978"/>
              </a:lnSpc>
              <a:spcBef>
                <a:spcPct val="0"/>
              </a:spcBef>
            </a:pPr>
            <a:r>
              <a:rPr lang="en-US" sz="2445" u="none" strike="noStrike" spc="2" dirty="0">
                <a:solidFill>
                  <a:srgbClr val="FFFFFF"/>
                </a:solidFill>
                <a:latin typeface="Calibri (MS)"/>
                <a:ea typeface="Calibri (MS)"/>
                <a:cs typeface="Calibri (MS)"/>
                <a:sym typeface="Calibri (MS)"/>
              </a:rPr>
              <a:t>The technical approach for this project involves building a mobile app using </a:t>
            </a:r>
          </a:p>
          <a:p>
            <a:pPr marL="0" lvl="0" indent="0" algn="l">
              <a:lnSpc>
                <a:spcPts val="2978"/>
              </a:lnSpc>
              <a:spcBef>
                <a:spcPct val="0"/>
              </a:spcBef>
            </a:pPr>
            <a:r>
              <a:rPr lang="en-US" sz="2445" spc="2" dirty="0" smtClean="0">
                <a:solidFill>
                  <a:srgbClr val="FFFFFF"/>
                </a:solidFill>
                <a:latin typeface="Calibri (MS)"/>
                <a:ea typeface="Calibri (MS)"/>
                <a:cs typeface="Calibri (MS)"/>
                <a:sym typeface="Calibri (MS)"/>
              </a:rPr>
              <a:t>      1. </a:t>
            </a:r>
            <a:r>
              <a:rPr lang="en-US" sz="2445" u="none" strike="noStrike" spc="2" dirty="0" smtClean="0">
                <a:solidFill>
                  <a:srgbClr val="FFFFFF"/>
                </a:solidFill>
                <a:latin typeface="Calibri (MS)"/>
                <a:ea typeface="Calibri (MS)"/>
                <a:cs typeface="Calibri (MS)"/>
                <a:sym typeface="Calibri (MS)"/>
              </a:rPr>
              <a:t>React </a:t>
            </a:r>
            <a:r>
              <a:rPr lang="en-US" sz="2445" u="none" strike="noStrike" spc="2" dirty="0">
                <a:solidFill>
                  <a:srgbClr val="FFFFFF"/>
                </a:solidFill>
                <a:latin typeface="Calibri (MS)"/>
                <a:ea typeface="Calibri (MS)"/>
                <a:cs typeface="Calibri (MS)"/>
                <a:sym typeface="Calibri (MS)"/>
              </a:rPr>
              <a:t>Native for the front end and Google Firebase for the backend. The AR functionality will </a:t>
            </a:r>
            <a:r>
              <a:rPr lang="en-US" sz="2445" u="none" strike="noStrike" spc="2" dirty="0" smtClean="0">
                <a:solidFill>
                  <a:srgbClr val="FFFFFF"/>
                </a:solidFill>
                <a:latin typeface="Calibri (MS)"/>
                <a:ea typeface="Calibri (MS)"/>
                <a:cs typeface="Calibri (MS)"/>
                <a:sym typeface="Calibri (MS)"/>
              </a:rPr>
              <a:t>   be </a:t>
            </a:r>
            <a:r>
              <a:rPr lang="en-US" sz="2445" u="none" strike="noStrike" spc="2" dirty="0">
                <a:solidFill>
                  <a:srgbClr val="FFFFFF"/>
                </a:solidFill>
                <a:latin typeface="Calibri (MS)"/>
                <a:ea typeface="Calibri (MS)"/>
                <a:cs typeface="Calibri (MS)"/>
                <a:sym typeface="Calibri (MS)"/>
              </a:rPr>
              <a:t>powered by a library like </a:t>
            </a:r>
          </a:p>
          <a:p>
            <a:pPr marL="0" lvl="0" indent="0" algn="l">
              <a:lnSpc>
                <a:spcPts val="2978"/>
              </a:lnSpc>
              <a:spcBef>
                <a:spcPct val="0"/>
              </a:spcBef>
            </a:pPr>
            <a:r>
              <a:rPr lang="en-US" sz="2445" u="none" strike="noStrike" spc="2" dirty="0" smtClean="0">
                <a:solidFill>
                  <a:srgbClr val="FFFFFF"/>
                </a:solidFill>
                <a:latin typeface="Calibri (MS)"/>
                <a:ea typeface="Calibri (MS)"/>
                <a:cs typeface="Calibri (MS)"/>
                <a:sym typeface="Calibri (MS)"/>
              </a:rPr>
              <a:t>      2. </a:t>
            </a:r>
            <a:r>
              <a:rPr lang="en-US" sz="2445" u="none" strike="noStrike" spc="2" dirty="0" err="1" smtClean="0">
                <a:solidFill>
                  <a:srgbClr val="FFFFFF"/>
                </a:solidFill>
                <a:latin typeface="Calibri (MS)"/>
                <a:ea typeface="Calibri (MS)"/>
                <a:cs typeface="Calibri (MS)"/>
                <a:sym typeface="Calibri (MS)"/>
              </a:rPr>
              <a:t>ViroReact</a:t>
            </a:r>
            <a:r>
              <a:rPr lang="en-US" sz="2445" u="none" strike="noStrike" spc="2" dirty="0">
                <a:solidFill>
                  <a:srgbClr val="FFFFFF"/>
                </a:solidFill>
                <a:latin typeface="Calibri (MS)"/>
                <a:ea typeface="Calibri (MS)"/>
                <a:cs typeface="Calibri (MS)"/>
                <a:sym typeface="Calibri (MS)"/>
              </a:rPr>
              <a:t>. The project prioritizes a safe and positive platform, using a community-based flagging system to hide inappropriate content.</a:t>
            </a:r>
          </a:p>
          <a:p>
            <a:pPr marL="0" lvl="0" indent="0" algn="l">
              <a:lnSpc>
                <a:spcPts val="2978"/>
              </a:lnSpc>
              <a:spcBef>
                <a:spcPct val="0"/>
              </a:spcBef>
            </a:pPr>
            <a:endParaRPr lang="en-US" sz="2445" u="none" strike="noStrike" spc="2" dirty="0">
              <a:solidFill>
                <a:srgbClr val="FFFFFF"/>
              </a:solidFill>
              <a:latin typeface="Calibri (MS)"/>
              <a:ea typeface="Calibri (MS)"/>
              <a:cs typeface="Calibri (MS)"/>
              <a:sym typeface="Calibri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12186310" y="3577565"/>
            <a:ext cx="5072990" cy="5680735"/>
            <a:chOff x="0" y="0"/>
            <a:chExt cx="6350000" cy="7110730"/>
          </a:xfrm>
        </p:grpSpPr>
        <p:sp>
          <p:nvSpPr>
            <p:cNvPr id="4" name="Freeform 4"/>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3"/>
              <a:stretch>
                <a:fillRect l="-34037" r="-34037"/>
              </a:stretch>
            </a:blipFill>
          </p:spPr>
        </p:sp>
      </p:grpSp>
      <p:grpSp>
        <p:nvGrpSpPr>
          <p:cNvPr id="5" name="Group 5"/>
          <p:cNvGrpSpPr/>
          <p:nvPr/>
        </p:nvGrpSpPr>
        <p:grpSpPr>
          <a:xfrm>
            <a:off x="10951967" y="391967"/>
            <a:ext cx="4243198" cy="4751533"/>
            <a:chOff x="0" y="0"/>
            <a:chExt cx="6350000" cy="7110730"/>
          </a:xfrm>
        </p:grpSpPr>
        <p:sp>
          <p:nvSpPr>
            <p:cNvPr id="6" name="Freeform 6"/>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4"/>
              <a:stretch>
                <a:fillRect l="-34037" r="-34037"/>
              </a:stretch>
            </a:blipFill>
          </p:spPr>
        </p:sp>
      </p:grpSp>
      <p:sp>
        <p:nvSpPr>
          <p:cNvPr id="7" name="Freeform 7"/>
          <p:cNvSpPr/>
          <p:nvPr/>
        </p:nvSpPr>
        <p:spPr>
          <a:xfrm rot="-5400000" flipV="1">
            <a:off x="9092049" y="7398382"/>
            <a:ext cx="3247475" cy="472360"/>
          </a:xfrm>
          <a:custGeom>
            <a:avLst/>
            <a:gdLst/>
            <a:ahLst/>
            <a:cxnLst/>
            <a:rect l="l" t="t" r="r" b="b"/>
            <a:pathLst>
              <a:path w="3247475" h="472360">
                <a:moveTo>
                  <a:pt x="0" y="472360"/>
                </a:moveTo>
                <a:lnTo>
                  <a:pt x="3247475" y="472360"/>
                </a:lnTo>
                <a:lnTo>
                  <a:pt x="3247475" y="0"/>
                </a:lnTo>
                <a:lnTo>
                  <a:pt x="0" y="0"/>
                </a:lnTo>
                <a:lnTo>
                  <a:pt x="0" y="47236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96894" y="287192"/>
            <a:ext cx="5057795" cy="1496666"/>
          </a:xfrm>
          <a:prstGeom prst="rect">
            <a:avLst/>
          </a:prstGeom>
        </p:spPr>
        <p:txBody>
          <a:bodyPr lIns="0" tIns="0" rIns="0" bIns="0" rtlCol="0" anchor="t">
            <a:spAutoFit/>
          </a:bodyPr>
          <a:lstStyle/>
          <a:p>
            <a:pPr algn="l">
              <a:lnSpc>
                <a:spcPts val="12068"/>
              </a:lnSpc>
            </a:pPr>
            <a:r>
              <a:rPr lang="en-US" sz="9142" spc="-447">
                <a:solidFill>
                  <a:srgbClr val="38B6FF"/>
                </a:solidFill>
                <a:latin typeface="Norwester"/>
                <a:ea typeface="Norwester"/>
                <a:cs typeface="Norwester"/>
                <a:sym typeface="Norwester"/>
              </a:rPr>
              <a:t>ABOUT US</a:t>
            </a:r>
          </a:p>
        </p:txBody>
      </p:sp>
      <p:sp>
        <p:nvSpPr>
          <p:cNvPr id="9" name="TextBox 9"/>
          <p:cNvSpPr txBox="1"/>
          <p:nvPr/>
        </p:nvSpPr>
        <p:spPr>
          <a:xfrm>
            <a:off x="514291" y="4233678"/>
            <a:ext cx="9923385" cy="3411190"/>
          </a:xfrm>
          <a:prstGeom prst="rect">
            <a:avLst/>
          </a:prstGeom>
        </p:spPr>
        <p:txBody>
          <a:bodyPr lIns="0" tIns="0" rIns="0" bIns="0" rtlCol="0" anchor="t">
            <a:spAutoFit/>
          </a:bodyPr>
          <a:lstStyle/>
          <a:p>
            <a:pPr marL="0" lvl="0" indent="0" algn="l">
              <a:lnSpc>
                <a:spcPts val="3779"/>
              </a:lnSpc>
              <a:spcBef>
                <a:spcPct val="0"/>
              </a:spcBef>
            </a:pPr>
            <a:r>
              <a:rPr lang="en-US" sz="2699" u="none" strike="noStrike" dirty="0">
                <a:solidFill>
                  <a:srgbClr val="FFFFFF"/>
                </a:solidFill>
                <a:latin typeface="Norwester"/>
                <a:ea typeface="Norwester"/>
                <a:cs typeface="Norwester"/>
                <a:sym typeface="Norwester"/>
              </a:rPr>
              <a:t>1.SHUBHAM DUDHBHATE (VJTI, </a:t>
            </a:r>
            <a:r>
              <a:rPr lang="en-US" sz="2699" u="none" strike="noStrike" dirty="0" smtClean="0">
                <a:solidFill>
                  <a:srgbClr val="FFFFFF"/>
                </a:solidFill>
                <a:latin typeface="Norwester"/>
                <a:ea typeface="Norwester"/>
                <a:cs typeface="Norwester"/>
                <a:sym typeface="Norwester"/>
              </a:rPr>
              <a:t>B-TECH in </a:t>
            </a:r>
            <a:r>
              <a:rPr lang="en-US" sz="2699" u="none" strike="noStrike" dirty="0">
                <a:solidFill>
                  <a:srgbClr val="FFFFFF"/>
                </a:solidFill>
                <a:latin typeface="Norwester"/>
                <a:ea typeface="Norwester"/>
                <a:cs typeface="Norwester"/>
                <a:sym typeface="Norwester"/>
              </a:rPr>
              <a:t>IT)</a:t>
            </a:r>
          </a:p>
          <a:p>
            <a:pPr marL="0" lvl="0" indent="0" algn="l">
              <a:lnSpc>
                <a:spcPts val="3779"/>
              </a:lnSpc>
              <a:spcBef>
                <a:spcPct val="0"/>
              </a:spcBef>
            </a:pPr>
            <a:endParaRPr lang="en-US" sz="2699" u="none" strike="noStrike" dirty="0">
              <a:solidFill>
                <a:srgbClr val="FFFFFF"/>
              </a:solidFill>
              <a:latin typeface="Norwester"/>
              <a:ea typeface="Norwester"/>
              <a:cs typeface="Norwester"/>
              <a:sym typeface="Norwester"/>
            </a:endParaRPr>
          </a:p>
          <a:p>
            <a:pPr marL="0" lvl="0" indent="0" algn="l">
              <a:lnSpc>
                <a:spcPts val="3779"/>
              </a:lnSpc>
              <a:spcBef>
                <a:spcPct val="0"/>
              </a:spcBef>
            </a:pPr>
            <a:r>
              <a:rPr lang="en-US" sz="2699" u="none" strike="noStrike" dirty="0">
                <a:solidFill>
                  <a:srgbClr val="FFFFFF"/>
                </a:solidFill>
                <a:latin typeface="Norwester"/>
                <a:ea typeface="Norwester"/>
                <a:cs typeface="Norwester"/>
                <a:sym typeface="Norwester"/>
              </a:rPr>
              <a:t>2.Ayaan Mirza (</a:t>
            </a:r>
            <a:r>
              <a:rPr lang="en-US" sz="2699" u="none" strike="noStrike" dirty="0" smtClean="0">
                <a:solidFill>
                  <a:srgbClr val="FFFFFF"/>
                </a:solidFill>
                <a:latin typeface="Norwester"/>
                <a:ea typeface="Norwester"/>
                <a:cs typeface="Norwester"/>
                <a:sym typeface="Norwester"/>
              </a:rPr>
              <a:t>VJTI ,B-tech in </a:t>
            </a:r>
            <a:r>
              <a:rPr lang="en-US" sz="2699" u="none" strike="noStrike" dirty="0">
                <a:solidFill>
                  <a:srgbClr val="FFFFFF"/>
                </a:solidFill>
                <a:latin typeface="Norwester"/>
                <a:ea typeface="Norwester"/>
                <a:cs typeface="Norwester"/>
                <a:sym typeface="Norwester"/>
              </a:rPr>
              <a:t>CE)</a:t>
            </a:r>
          </a:p>
          <a:p>
            <a:pPr marL="0" lvl="0" indent="0" algn="l">
              <a:lnSpc>
                <a:spcPts val="3779"/>
              </a:lnSpc>
              <a:spcBef>
                <a:spcPct val="0"/>
              </a:spcBef>
            </a:pPr>
            <a:r>
              <a:rPr lang="en-US" sz="2699" u="none" strike="noStrike" dirty="0">
                <a:solidFill>
                  <a:srgbClr val="FFFFFF"/>
                </a:solidFill>
                <a:latin typeface="Norwester"/>
                <a:ea typeface="Norwester"/>
                <a:cs typeface="Norwester"/>
                <a:sym typeface="Norwester"/>
              </a:rPr>
              <a:t> </a:t>
            </a:r>
          </a:p>
          <a:p>
            <a:pPr marL="0" lvl="0" indent="0" algn="l">
              <a:lnSpc>
                <a:spcPts val="3779"/>
              </a:lnSpc>
              <a:spcBef>
                <a:spcPct val="0"/>
              </a:spcBef>
            </a:pPr>
            <a:r>
              <a:rPr lang="en-US" sz="2699" u="none" strike="noStrike" dirty="0">
                <a:solidFill>
                  <a:srgbClr val="FFFFFF"/>
                </a:solidFill>
                <a:latin typeface="Norwester"/>
                <a:ea typeface="Norwester"/>
                <a:cs typeface="Norwester"/>
                <a:sym typeface="Norwester"/>
              </a:rPr>
              <a:t>3.Shreyansh Mojidra (</a:t>
            </a:r>
            <a:r>
              <a:rPr lang="en-US" sz="2699" u="none" strike="noStrike" dirty="0" smtClean="0">
                <a:solidFill>
                  <a:srgbClr val="FFFFFF"/>
                </a:solidFill>
                <a:latin typeface="Norwester"/>
                <a:ea typeface="Norwester"/>
                <a:cs typeface="Norwester"/>
                <a:sym typeface="Norwester"/>
              </a:rPr>
              <a:t>VJTI, B-tech in CE</a:t>
            </a:r>
            <a:r>
              <a:rPr lang="en-US" sz="2699" u="none" strike="noStrike" dirty="0">
                <a:solidFill>
                  <a:srgbClr val="FFFFFF"/>
                </a:solidFill>
                <a:latin typeface="Norwester"/>
                <a:ea typeface="Norwester"/>
                <a:cs typeface="Norwester"/>
                <a:sym typeface="Norwester"/>
              </a:rPr>
              <a:t>) </a:t>
            </a:r>
          </a:p>
          <a:p>
            <a:pPr marL="0" lvl="0" indent="0" algn="l">
              <a:lnSpc>
                <a:spcPts val="3779"/>
              </a:lnSpc>
              <a:spcBef>
                <a:spcPct val="0"/>
              </a:spcBef>
            </a:pPr>
            <a:endParaRPr lang="en-US" sz="2699" u="none" strike="noStrike" dirty="0">
              <a:solidFill>
                <a:srgbClr val="FFFFFF"/>
              </a:solidFill>
              <a:latin typeface="Norwester"/>
              <a:ea typeface="Norwester"/>
              <a:cs typeface="Norwester"/>
              <a:sym typeface="Norwester"/>
            </a:endParaRPr>
          </a:p>
          <a:p>
            <a:pPr marL="0" lvl="0" indent="0" algn="l">
              <a:lnSpc>
                <a:spcPts val="3779"/>
              </a:lnSpc>
              <a:spcBef>
                <a:spcPct val="0"/>
              </a:spcBef>
            </a:pPr>
            <a:r>
              <a:rPr lang="en-US" sz="2699" u="none" strike="noStrike" dirty="0">
                <a:solidFill>
                  <a:srgbClr val="FFFFFF"/>
                </a:solidFill>
                <a:latin typeface="Norwester"/>
                <a:ea typeface="Norwester"/>
                <a:cs typeface="Norwester"/>
                <a:sym typeface="Norwester"/>
              </a:rPr>
              <a:t>4. Aryan </a:t>
            </a:r>
            <a:r>
              <a:rPr lang="en-US" sz="2699" u="none" strike="noStrike" dirty="0" err="1">
                <a:solidFill>
                  <a:srgbClr val="FFFFFF"/>
                </a:solidFill>
                <a:latin typeface="Norwester"/>
                <a:ea typeface="Norwester"/>
                <a:cs typeface="Norwester"/>
                <a:sym typeface="Norwester"/>
              </a:rPr>
              <a:t>Patil</a:t>
            </a:r>
            <a:r>
              <a:rPr lang="en-US" sz="2699" u="none" strike="noStrike" dirty="0">
                <a:solidFill>
                  <a:srgbClr val="FFFFFF"/>
                </a:solidFill>
                <a:latin typeface="Norwester"/>
                <a:ea typeface="Norwester"/>
                <a:cs typeface="Norwester"/>
                <a:sym typeface="Norwester"/>
              </a:rPr>
              <a:t> (SIGCE, </a:t>
            </a:r>
            <a:r>
              <a:rPr lang="en-US" sz="2699" u="none" strike="noStrike" dirty="0" smtClean="0">
                <a:solidFill>
                  <a:srgbClr val="FFFFFF"/>
                </a:solidFill>
                <a:latin typeface="Norwester"/>
                <a:ea typeface="Norwester"/>
                <a:cs typeface="Norwester"/>
                <a:sym typeface="Norwester"/>
              </a:rPr>
              <a:t>B.E in CE</a:t>
            </a:r>
            <a:r>
              <a:rPr lang="en-US" sz="2699" u="none" strike="noStrike" dirty="0">
                <a:solidFill>
                  <a:srgbClr val="FFFFFF"/>
                </a:solidFill>
                <a:latin typeface="Norwester"/>
                <a:ea typeface="Norwester"/>
                <a:cs typeface="Norwester"/>
                <a:sym typeface="Norwester"/>
              </a:rPr>
              <a:t>)</a:t>
            </a:r>
          </a:p>
        </p:txBody>
      </p:sp>
      <p:sp>
        <p:nvSpPr>
          <p:cNvPr id="10" name="TextBox 10"/>
          <p:cNvSpPr txBox="1"/>
          <p:nvPr/>
        </p:nvSpPr>
        <p:spPr>
          <a:xfrm>
            <a:off x="381000" y="2439971"/>
            <a:ext cx="3246937" cy="1137594"/>
          </a:xfrm>
          <a:prstGeom prst="rect">
            <a:avLst/>
          </a:prstGeom>
        </p:spPr>
        <p:txBody>
          <a:bodyPr lIns="0" tIns="0" rIns="0" bIns="0" rtlCol="0" anchor="t">
            <a:spAutoFit/>
          </a:bodyPr>
          <a:lstStyle/>
          <a:p>
            <a:pPr algn="l">
              <a:lnSpc>
                <a:spcPts val="9134"/>
              </a:lnSpc>
            </a:pPr>
            <a:r>
              <a:rPr lang="en-US" sz="6919" spc="-339" dirty="0">
                <a:solidFill>
                  <a:srgbClr val="38B6FF"/>
                </a:solidFill>
                <a:latin typeface="Norwester"/>
                <a:ea typeface="Norwester"/>
                <a:cs typeface="Norwester"/>
                <a:sym typeface="Norwester"/>
              </a:rPr>
              <a:t>OUR TEAM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13273728" y="0"/>
            <a:ext cx="3647605" cy="4084588"/>
            <a:chOff x="0" y="0"/>
            <a:chExt cx="6350000" cy="7110730"/>
          </a:xfrm>
        </p:grpSpPr>
        <p:sp>
          <p:nvSpPr>
            <p:cNvPr id="4" name="Freeform 4"/>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3"/>
              <a:stretch>
                <a:fillRect l="-68075"/>
              </a:stretch>
            </a:blipFill>
          </p:spPr>
        </p:sp>
      </p:grpSp>
      <p:sp>
        <p:nvSpPr>
          <p:cNvPr id="5" name="TextBox 5"/>
          <p:cNvSpPr txBox="1"/>
          <p:nvPr/>
        </p:nvSpPr>
        <p:spPr>
          <a:xfrm>
            <a:off x="503859" y="1404301"/>
            <a:ext cx="5248357" cy="1979295"/>
          </a:xfrm>
          <a:prstGeom prst="rect">
            <a:avLst/>
          </a:prstGeom>
        </p:spPr>
        <p:txBody>
          <a:bodyPr lIns="0" tIns="0" rIns="0" bIns="0" rtlCol="0" anchor="t">
            <a:spAutoFit/>
          </a:bodyPr>
          <a:lstStyle/>
          <a:p>
            <a:pPr algn="l">
              <a:lnSpc>
                <a:spcPts val="15840"/>
              </a:lnSpc>
            </a:pPr>
            <a:r>
              <a:rPr lang="en-US" sz="12000" spc="-588">
                <a:solidFill>
                  <a:srgbClr val="38B6FF"/>
                </a:solidFill>
                <a:latin typeface="Norwester"/>
                <a:ea typeface="Norwester"/>
                <a:cs typeface="Norwester"/>
                <a:sym typeface="Norwester"/>
              </a:rPr>
              <a:t>VISION</a:t>
            </a:r>
          </a:p>
        </p:txBody>
      </p:sp>
      <p:sp>
        <p:nvSpPr>
          <p:cNvPr id="6" name="TextBox 6"/>
          <p:cNvSpPr txBox="1"/>
          <p:nvPr/>
        </p:nvSpPr>
        <p:spPr>
          <a:xfrm>
            <a:off x="158075" y="4172503"/>
            <a:ext cx="17560216" cy="3847207"/>
          </a:xfrm>
          <a:prstGeom prst="rect">
            <a:avLst/>
          </a:prstGeom>
        </p:spPr>
        <p:txBody>
          <a:bodyPr lIns="0" tIns="0" rIns="0" bIns="0" rtlCol="0" anchor="t">
            <a:spAutoFit/>
          </a:bodyPr>
          <a:lstStyle/>
          <a:p>
            <a:pPr algn="l">
              <a:lnSpc>
                <a:spcPts val="2953"/>
              </a:lnSpc>
            </a:pPr>
            <a:r>
              <a:rPr lang="en-US" sz="2271" b="1" spc="-68" dirty="0">
                <a:solidFill>
                  <a:srgbClr val="FFFFFF"/>
                </a:solidFill>
                <a:latin typeface="Helvetica World Bold"/>
                <a:ea typeface="Helvetica World Bold"/>
                <a:cs typeface="Helvetica World Bold"/>
                <a:sym typeface="Helvetica World Bold"/>
              </a:rPr>
              <a:t>The vision for this project is to use technology to re-enchant the world and foster a sense of real-world connection. The team wants to give people a reason to look up from their screens and see their surroundings as a place filled with stories and emotions. The goal is to create moments of unexpected joy and reflection when someone finds a message from a stranger, helping them feel connected to that specific location</a:t>
            </a:r>
            <a:r>
              <a:rPr lang="en-US" sz="2271" b="1" spc="-68" dirty="0" smtClean="0">
                <a:solidFill>
                  <a:srgbClr val="FFFFFF"/>
                </a:solidFill>
                <a:latin typeface="Helvetica World Bold"/>
                <a:ea typeface="Helvetica World Bold"/>
                <a:cs typeface="Helvetica World Bold"/>
                <a:sym typeface="Helvetica World Bold"/>
              </a:rPr>
              <a:t>.</a:t>
            </a:r>
            <a:endParaRPr lang="en-US" sz="2271" b="1" spc="-68" dirty="0">
              <a:solidFill>
                <a:srgbClr val="FFFFFF"/>
              </a:solidFill>
              <a:latin typeface="Helvetica World Bold"/>
              <a:ea typeface="Helvetica World Bold"/>
              <a:cs typeface="Helvetica World Bold"/>
              <a:sym typeface="Helvetica World Bold"/>
            </a:endParaRPr>
          </a:p>
          <a:p>
            <a:pPr algn="l">
              <a:lnSpc>
                <a:spcPts val="2953"/>
              </a:lnSpc>
            </a:pPr>
            <a:endParaRPr lang="en-US" sz="2271" b="1" spc="-68" dirty="0">
              <a:solidFill>
                <a:srgbClr val="FFFFFF"/>
              </a:solidFill>
              <a:latin typeface="Helvetica World Bold"/>
              <a:ea typeface="Helvetica World Bold"/>
              <a:cs typeface="Helvetica World Bold"/>
              <a:sym typeface="Helvetica World Bold"/>
            </a:endParaRPr>
          </a:p>
          <a:p>
            <a:pPr algn="l">
              <a:lnSpc>
                <a:spcPts val="2953"/>
              </a:lnSpc>
            </a:pPr>
            <a:r>
              <a:rPr lang="en-US" sz="2271" b="1" spc="-68" dirty="0">
                <a:solidFill>
                  <a:srgbClr val="FFFFFF"/>
                </a:solidFill>
                <a:latin typeface="Helvetica World Bold"/>
                <a:ea typeface="Helvetica World Bold"/>
                <a:cs typeface="Helvetica World Bold"/>
                <a:sym typeface="Helvetica World Bold"/>
              </a:rPr>
              <a:t>Blending Form and Function: Providing a platform for positive, anonymous, and heartfelt expression. This gives users a safe space to share their thoughts and creativity without the pressure of typical social media.</a:t>
            </a:r>
          </a:p>
          <a:p>
            <a:pPr algn="l">
              <a:lnSpc>
                <a:spcPts val="2953"/>
              </a:lnSpc>
            </a:pPr>
            <a:endParaRPr lang="en-US" sz="2271" b="1" spc="-68" dirty="0">
              <a:solidFill>
                <a:srgbClr val="FFFFFF"/>
              </a:solidFill>
              <a:latin typeface="Helvetica World Bold"/>
              <a:ea typeface="Helvetica World Bold"/>
              <a:cs typeface="Helvetica World Bold"/>
              <a:sym typeface="Helvetica World Bold"/>
            </a:endParaRPr>
          </a:p>
          <a:p>
            <a:pPr algn="l">
              <a:lnSpc>
                <a:spcPts val="2953"/>
              </a:lnSpc>
            </a:pPr>
            <a:r>
              <a:rPr lang="en-US" sz="2271" b="1" spc="-68" dirty="0" smtClean="0">
                <a:solidFill>
                  <a:srgbClr val="FFFFFF"/>
                </a:solidFill>
                <a:latin typeface="Helvetica World Bold"/>
                <a:ea typeface="Helvetica World Bold"/>
                <a:cs typeface="Helvetica World Bold"/>
                <a:sym typeface="Helvetica World Bold"/>
              </a:rPr>
              <a:t>Empowering </a:t>
            </a:r>
            <a:r>
              <a:rPr lang="en-US" sz="2271" b="1" spc="-68" dirty="0">
                <a:solidFill>
                  <a:srgbClr val="FFFFFF"/>
                </a:solidFill>
                <a:latin typeface="Helvetica World Bold"/>
                <a:ea typeface="Helvetica World Bold"/>
                <a:cs typeface="Helvetica World Bold"/>
                <a:sym typeface="Helvetica World Bold"/>
              </a:rPr>
              <a:t>Design Freedom: The product is seen as a way to create an experience that is both deeply personal and universally connective. It aims to provide a positive outlet for self-expression focused on kindness, creativity, and positivity.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10603988" y="448352"/>
            <a:ext cx="7349169" cy="4695148"/>
            <a:chOff x="0" y="0"/>
            <a:chExt cx="6350000" cy="4056811"/>
          </a:xfrm>
        </p:grpSpPr>
        <p:sp>
          <p:nvSpPr>
            <p:cNvPr id="4" name="Freeform 4"/>
            <p:cNvSpPr/>
            <p:nvPr/>
          </p:nvSpPr>
          <p:spPr>
            <a:xfrm>
              <a:off x="0" y="0"/>
              <a:ext cx="6350000" cy="4056811"/>
            </a:xfrm>
            <a:custGeom>
              <a:avLst/>
              <a:gdLst/>
              <a:ahLst/>
              <a:cxnLst/>
              <a:rect l="l" t="t" r="r" b="b"/>
              <a:pathLst>
                <a:path w="6350000" h="4056811">
                  <a:moveTo>
                    <a:pt x="6350000" y="2681596"/>
                  </a:moveTo>
                  <a:lnTo>
                    <a:pt x="0" y="4056811"/>
                  </a:lnTo>
                  <a:lnTo>
                    <a:pt x="0" y="1375215"/>
                  </a:lnTo>
                  <a:lnTo>
                    <a:pt x="6350000" y="0"/>
                  </a:lnTo>
                  <a:close/>
                </a:path>
              </a:pathLst>
            </a:custGeom>
            <a:blipFill>
              <a:blip r:embed="rId3"/>
              <a:stretch>
                <a:fillRect t="-2143" b="-2143"/>
              </a:stretch>
            </a:blipFill>
          </p:spPr>
        </p:sp>
      </p:grpSp>
      <p:sp>
        <p:nvSpPr>
          <p:cNvPr id="5" name="Freeform 5"/>
          <p:cNvSpPr/>
          <p:nvPr/>
        </p:nvSpPr>
        <p:spPr>
          <a:xfrm flipV="1">
            <a:off x="8661676" y="8785940"/>
            <a:ext cx="3247475" cy="472360"/>
          </a:xfrm>
          <a:custGeom>
            <a:avLst/>
            <a:gdLst/>
            <a:ahLst/>
            <a:cxnLst/>
            <a:rect l="l" t="t" r="r" b="b"/>
            <a:pathLst>
              <a:path w="3247475" h="472360">
                <a:moveTo>
                  <a:pt x="0" y="472360"/>
                </a:moveTo>
                <a:lnTo>
                  <a:pt x="3247475" y="472360"/>
                </a:lnTo>
                <a:lnTo>
                  <a:pt x="3247475" y="0"/>
                </a:lnTo>
                <a:lnTo>
                  <a:pt x="0" y="0"/>
                </a:lnTo>
                <a:lnTo>
                  <a:pt x="0" y="472360"/>
                </a:lnTo>
                <a:close/>
              </a:path>
            </a:pathLst>
          </a:custGeom>
          <a:blipFill>
            <a:blip r:embed="rId4">
              <a:extLst>
                <a:ext uri="{96DAC541-7B7A-43D3-8B79-37D633B846F1}">
                  <asvg:svgBlip xmlns:asvg="http://schemas.microsoft.com/office/drawing/2016/SVG/main" xmlns="" r:embed="rId5"/>
                </a:ext>
              </a:extLst>
            </a:blip>
            <a:stretch>
              <a:fillRect/>
            </a:stretch>
          </a:blipFill>
        </p:spPr>
      </p:sp>
      <p:graphicFrame>
        <p:nvGraphicFramePr>
          <p:cNvPr id="6" name="Table 6"/>
          <p:cNvGraphicFramePr>
            <a:graphicFrameLocks noGrp="1"/>
          </p:cNvGraphicFramePr>
          <p:nvPr>
            <p:extLst>
              <p:ext uri="{D42A27DB-BD31-4B8C-83A1-F6EECF244321}">
                <p14:modId xmlns:p14="http://schemas.microsoft.com/office/powerpoint/2010/main" val="325637019"/>
              </p:ext>
            </p:extLst>
          </p:nvPr>
        </p:nvGraphicFramePr>
        <p:xfrm>
          <a:off x="323345" y="2000250"/>
          <a:ext cx="8580162" cy="6424425"/>
        </p:xfrm>
        <a:graphic>
          <a:graphicData uri="http://schemas.openxmlformats.org/drawingml/2006/table">
            <a:tbl>
              <a:tblPr/>
              <a:tblGrid>
                <a:gridCol w="1492195">
                  <a:extLst>
                    <a:ext uri="{9D8B030D-6E8A-4147-A177-3AD203B41FA5}">
                      <a16:colId xmlns:a16="http://schemas.microsoft.com/office/drawing/2014/main" val="20000"/>
                    </a:ext>
                  </a:extLst>
                </a:gridCol>
                <a:gridCol w="7087967">
                  <a:extLst>
                    <a:ext uri="{9D8B030D-6E8A-4147-A177-3AD203B41FA5}">
                      <a16:colId xmlns:a16="http://schemas.microsoft.com/office/drawing/2014/main" val="20001"/>
                    </a:ext>
                  </a:extLst>
                </a:gridCol>
              </a:tblGrid>
              <a:tr h="900075">
                <a:tc>
                  <a:txBody>
                    <a:bodyPr/>
                    <a:lstStyle/>
                    <a:p>
                      <a:pPr marL="0" lvl="0" indent="0" algn="ctr">
                        <a:lnSpc>
                          <a:spcPts val="3779"/>
                        </a:lnSpc>
                        <a:spcBef>
                          <a:spcPct val="0"/>
                        </a:spcBef>
                        <a:defRPr/>
                      </a:pPr>
                      <a:r>
                        <a:rPr lang="en-US" sz="2699" u="none" strike="noStrike">
                          <a:solidFill>
                            <a:srgbClr val="FFFFFF"/>
                          </a:solidFill>
                          <a:latin typeface="Norwester"/>
                          <a:ea typeface="Norwester"/>
                          <a:cs typeface="Norwester"/>
                          <a:sym typeface="Norwester"/>
                        </a:rPr>
                        <a:t>sr no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779"/>
                        </a:lnSpc>
                        <a:spcBef>
                          <a:spcPct val="0"/>
                        </a:spcBef>
                        <a:defRPr/>
                      </a:pPr>
                      <a:r>
                        <a:rPr lang="en-US" sz="2699" u="none" strike="noStrike">
                          <a:solidFill>
                            <a:srgbClr val="FFFFFF"/>
                          </a:solidFill>
                          <a:latin typeface="Norwester"/>
                          <a:ea typeface="Norwester"/>
                          <a:cs typeface="Norwester"/>
                          <a:sym typeface="Norwester"/>
                        </a:rPr>
                        <a:t>Topics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023975">
                <a:tc>
                  <a:txBody>
                    <a:bodyPr/>
                    <a:lstStyle/>
                    <a:p>
                      <a:pPr marL="0" lvl="0" indent="0" algn="ctr">
                        <a:lnSpc>
                          <a:spcPts val="3779"/>
                        </a:lnSpc>
                        <a:spcBef>
                          <a:spcPct val="0"/>
                        </a:spcBef>
                        <a:defRPr/>
                      </a:pPr>
                      <a:r>
                        <a:rPr lang="en-US" sz="2699" u="none" strike="noStrike">
                          <a:solidFill>
                            <a:srgbClr val="FFFFFF"/>
                          </a:solidFill>
                          <a:latin typeface="Norwester"/>
                          <a:ea typeface="Norwester"/>
                          <a:cs typeface="Norwester"/>
                          <a:sym typeface="Norwester"/>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779"/>
                        </a:lnSpc>
                        <a:spcBef>
                          <a:spcPct val="0"/>
                        </a:spcBef>
                      </a:pPr>
                      <a:r>
                        <a:rPr lang="en-US" sz="2699" u="none" strike="noStrike" dirty="0" smtClean="0">
                          <a:solidFill>
                            <a:srgbClr val="FFFFFF"/>
                          </a:solidFill>
                          <a:latin typeface="Norwester"/>
                          <a:ea typeface="Norwester"/>
                          <a:cs typeface="Norwester"/>
                          <a:sym typeface="Norwester"/>
                        </a:rPr>
                        <a:t>Why </a:t>
                      </a:r>
                      <a:r>
                        <a:rPr lang="en-US" sz="2699" u="none" strike="noStrike" dirty="0">
                          <a:solidFill>
                            <a:srgbClr val="FFFFFF"/>
                          </a:solidFill>
                          <a:latin typeface="Norwester"/>
                          <a:ea typeface="Norwester"/>
                          <a:cs typeface="Norwester"/>
                          <a:sym typeface="Norwester"/>
                        </a:rPr>
                        <a:t>we </a:t>
                      </a:r>
                      <a:r>
                        <a:rPr lang="en-US" sz="2699" u="none" strike="noStrike" dirty="0" smtClean="0">
                          <a:solidFill>
                            <a:srgbClr val="FFFFFF"/>
                          </a:solidFill>
                          <a:latin typeface="Norwester"/>
                          <a:ea typeface="Norwester"/>
                          <a:cs typeface="Norwester"/>
                          <a:sym typeface="Norwester"/>
                        </a:rPr>
                        <a:t>selected this </a:t>
                      </a:r>
                      <a:r>
                        <a:rPr lang="en-US" sz="2699" u="none" strike="noStrike" dirty="0">
                          <a:solidFill>
                            <a:srgbClr val="FFFFFF"/>
                          </a:solidFill>
                          <a:latin typeface="Norwester"/>
                          <a:ea typeface="Norwester"/>
                          <a:cs typeface="Norwester"/>
                          <a:sym typeface="Norwester"/>
                        </a:rPr>
                        <a:t>topic </a:t>
                      </a:r>
                      <a:r>
                        <a:rPr lang="en-US" sz="2699" u="none" strike="noStrike" dirty="0" smtClean="0">
                          <a:solidFill>
                            <a:srgbClr val="FFFFFF"/>
                          </a:solidFill>
                          <a:latin typeface="Norwester"/>
                          <a:ea typeface="Norwester"/>
                          <a:cs typeface="Norwester"/>
                          <a:sym typeface="Norwester"/>
                        </a:rPr>
                        <a:t>Aim</a:t>
                      </a:r>
                      <a:endParaRPr lang="en-US" sz="2699" u="none" strike="noStrike" dirty="0">
                        <a:solidFill>
                          <a:srgbClr val="FFFFFF"/>
                        </a:solidFill>
                        <a:latin typeface="Norwester"/>
                        <a:ea typeface="Norwester"/>
                        <a:cs typeface="Norwester"/>
                        <a:sym typeface="Norwester"/>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00075">
                <a:tc>
                  <a:txBody>
                    <a:bodyPr/>
                    <a:lstStyle/>
                    <a:p>
                      <a:pPr marL="0" lvl="0" indent="0" algn="ctr">
                        <a:lnSpc>
                          <a:spcPts val="3779"/>
                        </a:lnSpc>
                        <a:spcBef>
                          <a:spcPct val="0"/>
                        </a:spcBef>
                        <a:defRPr/>
                      </a:pPr>
                      <a:r>
                        <a:rPr lang="en-US" sz="2800" dirty="0" smtClean="0">
                          <a:solidFill>
                            <a:schemeClr val="bg1"/>
                          </a:solidFill>
                          <a:latin typeface="Norwester" panose="020B0604020202020204" charset="0"/>
                        </a:rPr>
                        <a:t>2</a:t>
                      </a:r>
                      <a:endParaRPr lang="en-US" sz="2800" dirty="0">
                        <a:solidFill>
                          <a:schemeClr val="bg1"/>
                        </a:solidFill>
                        <a:latin typeface="Norwester" panose="020B0604020202020204" charset="0"/>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marR="0" lvl="0" indent="0" algn="ctr" defTabSz="914400" rtl="0" eaLnBrk="1" fontAlgn="auto" latinLnBrk="0" hangingPunct="1">
                        <a:lnSpc>
                          <a:spcPts val="3779"/>
                        </a:lnSpc>
                        <a:spcBef>
                          <a:spcPct val="0"/>
                        </a:spcBef>
                        <a:spcAft>
                          <a:spcPts val="0"/>
                        </a:spcAft>
                        <a:buClrTx/>
                        <a:buSzTx/>
                        <a:buFontTx/>
                        <a:buNone/>
                        <a:tabLst/>
                        <a:defRPr/>
                      </a:pPr>
                      <a:r>
                        <a:rPr lang="en-US" sz="2800" u="none" strike="noStrike" dirty="0" smtClean="0">
                          <a:solidFill>
                            <a:srgbClr val="FFFFFF"/>
                          </a:solidFill>
                          <a:latin typeface="Norwester"/>
                          <a:ea typeface="Norwester"/>
                          <a:cs typeface="Norwester"/>
                          <a:sym typeface="Norwester"/>
                        </a:rPr>
                        <a:t>Approach to achieve that</a:t>
                      </a:r>
                      <a:endParaRPr lang="en-US" sz="1200" dirty="0" smtClean="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00075">
                <a:tc>
                  <a:txBody>
                    <a:bodyPr/>
                    <a:lstStyle/>
                    <a:p>
                      <a:pPr marL="0" lvl="0" indent="0" algn="ctr">
                        <a:lnSpc>
                          <a:spcPts val="3779"/>
                        </a:lnSpc>
                        <a:spcBef>
                          <a:spcPct val="0"/>
                        </a:spcBef>
                        <a:defRPr/>
                      </a:pPr>
                      <a:r>
                        <a:rPr lang="en-US" sz="2699" u="none" strike="noStrike" dirty="0" smtClean="0">
                          <a:solidFill>
                            <a:srgbClr val="FFFFFF"/>
                          </a:solidFill>
                          <a:latin typeface="Norwester"/>
                          <a:ea typeface="Norwester"/>
                          <a:cs typeface="Norwester"/>
                          <a:sym typeface="Norwester"/>
                        </a:rPr>
                        <a:t>3</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779"/>
                        </a:lnSpc>
                        <a:spcBef>
                          <a:spcPct val="0"/>
                        </a:spcBef>
                        <a:defRPr/>
                      </a:pPr>
                      <a:r>
                        <a:rPr lang="en-US" sz="2800" dirty="0" smtClean="0">
                          <a:solidFill>
                            <a:schemeClr val="bg1"/>
                          </a:solidFill>
                          <a:latin typeface="Norwester" panose="020B0604020202020204" charset="0"/>
                        </a:rPr>
                        <a:t>Aim</a:t>
                      </a:r>
                      <a:r>
                        <a:rPr lang="en-US" sz="2800" baseline="0" dirty="0" smtClean="0">
                          <a:solidFill>
                            <a:schemeClr val="bg1"/>
                          </a:solidFill>
                          <a:latin typeface="Norwester" panose="020B0604020202020204" charset="0"/>
                        </a:rPr>
                        <a:t> behind choosing this topic</a:t>
                      </a:r>
                      <a:endParaRPr lang="en-US" sz="2800" dirty="0">
                        <a:solidFill>
                          <a:schemeClr val="bg1"/>
                        </a:solidFill>
                        <a:latin typeface="Norwester" panose="020B0604020202020204" charset="0"/>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00075">
                <a:tc>
                  <a:txBody>
                    <a:bodyPr/>
                    <a:lstStyle/>
                    <a:p>
                      <a:pPr marL="0" lvl="0" indent="0" algn="ctr">
                        <a:lnSpc>
                          <a:spcPts val="3779"/>
                        </a:lnSpc>
                        <a:spcBef>
                          <a:spcPct val="0"/>
                        </a:spcBef>
                        <a:defRPr/>
                      </a:pPr>
                      <a:r>
                        <a:rPr lang="en-US" sz="2699" u="none" strike="noStrike" dirty="0" smtClean="0">
                          <a:solidFill>
                            <a:srgbClr val="FFFFFF"/>
                          </a:solidFill>
                          <a:latin typeface="Norwester"/>
                          <a:ea typeface="Norwester"/>
                          <a:cs typeface="Norwester"/>
                          <a:sym typeface="Norwester"/>
                        </a:rPr>
                        <a:t>4</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779"/>
                        </a:lnSpc>
                        <a:spcBef>
                          <a:spcPct val="0"/>
                        </a:spcBef>
                        <a:defRPr/>
                      </a:pPr>
                      <a:r>
                        <a:rPr lang="en-US" sz="2699" u="none" strike="noStrike">
                          <a:solidFill>
                            <a:srgbClr val="FFFFFF"/>
                          </a:solidFill>
                          <a:latin typeface="Norwester"/>
                          <a:ea typeface="Norwester"/>
                          <a:cs typeface="Norwester"/>
                          <a:sym typeface="Norwester"/>
                        </a:rPr>
                        <a:t>Target Audience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00075">
                <a:tc>
                  <a:txBody>
                    <a:bodyPr/>
                    <a:lstStyle/>
                    <a:p>
                      <a:pPr marL="0" lvl="0" indent="0" algn="ctr">
                        <a:lnSpc>
                          <a:spcPts val="3779"/>
                        </a:lnSpc>
                        <a:spcBef>
                          <a:spcPct val="0"/>
                        </a:spcBef>
                        <a:defRPr/>
                      </a:pPr>
                      <a:r>
                        <a:rPr lang="en-US" sz="2699" u="none" strike="noStrike" dirty="0" smtClean="0">
                          <a:solidFill>
                            <a:srgbClr val="FFFFFF"/>
                          </a:solidFill>
                          <a:latin typeface="Norwester"/>
                          <a:ea typeface="Norwester"/>
                          <a:cs typeface="Norwester"/>
                          <a:sym typeface="Norwester"/>
                        </a:rPr>
                        <a:t>5</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779"/>
                        </a:lnSpc>
                        <a:spcBef>
                          <a:spcPct val="0"/>
                        </a:spcBef>
                        <a:defRPr/>
                      </a:pPr>
                      <a:r>
                        <a:rPr lang="en-US" sz="2699" u="none" strike="noStrike">
                          <a:solidFill>
                            <a:srgbClr val="FFFFFF"/>
                          </a:solidFill>
                          <a:latin typeface="Norwester"/>
                          <a:ea typeface="Norwester"/>
                          <a:cs typeface="Norwester"/>
                          <a:sym typeface="Norwester"/>
                        </a:rPr>
                        <a:t>Benefits to Users </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00075">
                <a:tc>
                  <a:txBody>
                    <a:bodyPr/>
                    <a:lstStyle/>
                    <a:p>
                      <a:pPr marL="0" lvl="0" indent="0" algn="ctr">
                        <a:lnSpc>
                          <a:spcPts val="3779"/>
                        </a:lnSpc>
                        <a:spcBef>
                          <a:spcPct val="0"/>
                        </a:spcBef>
                        <a:defRPr/>
                      </a:pPr>
                      <a:r>
                        <a:rPr lang="en-US" sz="2699" u="none" strike="noStrike" dirty="0" smtClean="0">
                          <a:solidFill>
                            <a:srgbClr val="FFFFFF"/>
                          </a:solidFill>
                          <a:latin typeface="Norwester"/>
                          <a:ea typeface="Norwester"/>
                          <a:cs typeface="Norwester"/>
                          <a:sym typeface="Norwester"/>
                        </a:rPr>
                        <a:t>6</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ctr">
                        <a:lnSpc>
                          <a:spcPts val="3779"/>
                        </a:lnSpc>
                        <a:spcBef>
                          <a:spcPct val="0"/>
                        </a:spcBef>
                        <a:defRPr/>
                      </a:pPr>
                      <a:r>
                        <a:rPr lang="en-US" sz="2699" u="none" strike="noStrike" dirty="0">
                          <a:solidFill>
                            <a:srgbClr val="FFFFFF"/>
                          </a:solidFill>
                          <a:latin typeface="Norwester"/>
                          <a:ea typeface="Norwester"/>
                          <a:cs typeface="Norwester"/>
                          <a:sym typeface="Norwester"/>
                        </a:rPr>
                        <a:t>Image Idea of Creating </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7" name="TextBox 7"/>
          <p:cNvSpPr txBox="1"/>
          <p:nvPr/>
        </p:nvSpPr>
        <p:spPr>
          <a:xfrm>
            <a:off x="490767" y="585787"/>
            <a:ext cx="2637190" cy="819151"/>
          </a:xfrm>
          <a:prstGeom prst="rect">
            <a:avLst/>
          </a:prstGeom>
        </p:spPr>
        <p:txBody>
          <a:bodyPr lIns="0" tIns="0" rIns="0" bIns="0" rtlCol="0" anchor="t">
            <a:spAutoFit/>
          </a:bodyPr>
          <a:lstStyle/>
          <a:p>
            <a:pPr algn="l">
              <a:lnSpc>
                <a:spcPts val="6599"/>
              </a:lnSpc>
            </a:pPr>
            <a:r>
              <a:rPr lang="en-US" sz="4999" spc="-244">
                <a:solidFill>
                  <a:srgbClr val="38B6FF"/>
                </a:solidFill>
                <a:latin typeface="Norwester"/>
                <a:ea typeface="Norwester"/>
                <a:cs typeface="Norwester"/>
                <a:sym typeface="Norwester"/>
              </a:rPr>
              <a:t>CONTENTS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352685" y="1675973"/>
            <a:ext cx="4167313" cy="4666557"/>
            <a:chOff x="0" y="0"/>
            <a:chExt cx="6350000" cy="7110730"/>
          </a:xfrm>
        </p:grpSpPr>
        <p:sp>
          <p:nvSpPr>
            <p:cNvPr id="4" name="Freeform 4"/>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3"/>
              <a:stretch>
                <a:fillRect l="-34037" r="-34037"/>
              </a:stretch>
            </a:blipFill>
          </p:spPr>
        </p:sp>
      </p:grpSp>
      <p:grpSp>
        <p:nvGrpSpPr>
          <p:cNvPr id="5" name="Group 5"/>
          <p:cNvGrpSpPr/>
          <p:nvPr/>
        </p:nvGrpSpPr>
        <p:grpSpPr>
          <a:xfrm>
            <a:off x="1422182" y="5578962"/>
            <a:ext cx="3678960" cy="4119700"/>
            <a:chOff x="0" y="0"/>
            <a:chExt cx="6350000" cy="7110730"/>
          </a:xfrm>
        </p:grpSpPr>
        <p:sp>
          <p:nvSpPr>
            <p:cNvPr id="6" name="Freeform 6"/>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4"/>
              <a:stretch>
                <a:fillRect l="-34037" r="-34037"/>
              </a:stretch>
            </a:blipFill>
          </p:spPr>
        </p:sp>
      </p:grpSp>
      <p:sp>
        <p:nvSpPr>
          <p:cNvPr id="7" name="Freeform 7"/>
          <p:cNvSpPr/>
          <p:nvPr/>
        </p:nvSpPr>
        <p:spPr>
          <a:xfrm flipV="1">
            <a:off x="9079157" y="9022120"/>
            <a:ext cx="3247475" cy="472360"/>
          </a:xfrm>
          <a:custGeom>
            <a:avLst/>
            <a:gdLst/>
            <a:ahLst/>
            <a:cxnLst/>
            <a:rect l="l" t="t" r="r" b="b"/>
            <a:pathLst>
              <a:path w="3247475" h="472360">
                <a:moveTo>
                  <a:pt x="0" y="472360"/>
                </a:moveTo>
                <a:lnTo>
                  <a:pt x="3247475" y="472360"/>
                </a:lnTo>
                <a:lnTo>
                  <a:pt x="3247475" y="0"/>
                </a:lnTo>
                <a:lnTo>
                  <a:pt x="0" y="0"/>
                </a:lnTo>
                <a:lnTo>
                  <a:pt x="0" y="47236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5470681" y="2687753"/>
            <a:ext cx="12246237" cy="6001643"/>
          </a:xfrm>
          <a:prstGeom prst="rect">
            <a:avLst/>
          </a:prstGeom>
        </p:spPr>
        <p:txBody>
          <a:bodyPr lIns="0" tIns="0" rIns="0" bIns="0" rtlCol="0" anchor="t">
            <a:spAutoFit/>
          </a:bodyPr>
          <a:lstStyle/>
          <a:p>
            <a:pPr marL="514350" indent="-514350" algn="l">
              <a:lnSpc>
                <a:spcPts val="3633"/>
              </a:lnSpc>
              <a:buAutoNum type="arabicPeriod"/>
            </a:pPr>
            <a:r>
              <a:rPr lang="en-US" sz="2983" spc="2" dirty="0" smtClean="0">
                <a:solidFill>
                  <a:srgbClr val="FFFFFF"/>
                </a:solidFill>
                <a:latin typeface="Calibri (MS)"/>
                <a:ea typeface="Calibri (MS)"/>
                <a:cs typeface="Calibri (MS)"/>
                <a:sym typeface="Calibri (MS)"/>
              </a:rPr>
              <a:t>The </a:t>
            </a:r>
            <a:r>
              <a:rPr lang="en-US" sz="2983" spc="2" dirty="0">
                <a:solidFill>
                  <a:srgbClr val="FFFFFF"/>
                </a:solidFill>
                <a:latin typeface="Calibri (MS)"/>
                <a:ea typeface="Calibri (MS)"/>
                <a:cs typeface="Calibri (MS)"/>
                <a:sym typeface="Calibri (MS)"/>
              </a:rPr>
              <a:t>Problem: We're more connected online than ever, but we've lost our connection to the physical world around us. We're on our phones instead of talking to the person next to us or noticing the history of our own neighborhoods</a:t>
            </a:r>
            <a:r>
              <a:rPr lang="en-US" sz="2983" spc="2" dirty="0" smtClean="0">
                <a:solidFill>
                  <a:srgbClr val="FFFFFF"/>
                </a:solidFill>
                <a:latin typeface="Calibri (MS)"/>
                <a:ea typeface="Calibri (MS)"/>
                <a:cs typeface="Calibri (MS)"/>
                <a:sym typeface="Calibri (MS)"/>
              </a:rPr>
              <a:t>.</a:t>
            </a:r>
          </a:p>
          <a:p>
            <a:pPr marL="514350" indent="-514350">
              <a:lnSpc>
                <a:spcPts val="3633"/>
              </a:lnSpc>
              <a:buFontTx/>
              <a:buAutoNum type="arabicPeriod"/>
            </a:pPr>
            <a:r>
              <a:rPr lang="en-US" sz="2983" spc="2" dirty="0">
                <a:solidFill>
                  <a:srgbClr val="FFFFFF"/>
                </a:solidFill>
                <a:latin typeface="Calibri (MS)"/>
                <a:ea typeface="Calibri (MS)"/>
                <a:cs typeface="Calibri (MS)"/>
                <a:sym typeface="Calibri (MS)"/>
              </a:rPr>
              <a:t>Our Belief: There's a fundamental human need for meaningful, local connections. We want to bring back the wonder of stumbling upon something unexpected in a specific place. </a:t>
            </a:r>
            <a:endParaRPr lang="en-US" sz="2983" spc="2" dirty="0" smtClean="0">
              <a:solidFill>
                <a:srgbClr val="FFFFFF"/>
              </a:solidFill>
              <a:latin typeface="Calibri (MS)"/>
              <a:ea typeface="Calibri (MS)"/>
              <a:cs typeface="Calibri (MS)"/>
              <a:sym typeface="Calibri (MS)"/>
            </a:endParaRPr>
          </a:p>
          <a:p>
            <a:pPr marL="514350" indent="-514350">
              <a:lnSpc>
                <a:spcPts val="3633"/>
              </a:lnSpc>
              <a:buFontTx/>
              <a:buAutoNum type="arabicPeriod"/>
            </a:pPr>
            <a:r>
              <a:rPr lang="en-US" sz="2983" spc="2" dirty="0">
                <a:solidFill>
                  <a:srgbClr val="FFFFFF"/>
                </a:solidFill>
                <a:latin typeface="Calibri (MS)"/>
                <a:ea typeface="Calibri (MS)"/>
                <a:cs typeface="Calibri (MS)"/>
                <a:sym typeface="Calibri (MS)"/>
              </a:rPr>
              <a:t>The Solution: We're creating a way for people to leave a piece of themselves—a hidden message or a personal story—for others to find in a real-world location. </a:t>
            </a:r>
            <a:endParaRPr lang="en-US" sz="2983" spc="2" dirty="0" smtClean="0">
              <a:solidFill>
                <a:srgbClr val="FFFFFF"/>
              </a:solidFill>
              <a:latin typeface="Calibri (MS)"/>
              <a:ea typeface="Calibri (MS)"/>
              <a:cs typeface="Calibri (MS)"/>
              <a:sym typeface="Calibri (MS)"/>
            </a:endParaRPr>
          </a:p>
          <a:p>
            <a:pPr marL="514350" indent="-514350">
              <a:lnSpc>
                <a:spcPts val="3633"/>
              </a:lnSpc>
              <a:buFontTx/>
              <a:buAutoNum type="arabicPeriod"/>
            </a:pPr>
            <a:r>
              <a:rPr lang="en-US" sz="2983" spc="2" dirty="0">
                <a:solidFill>
                  <a:srgbClr val="FFFFFF"/>
                </a:solidFill>
                <a:latin typeface="Calibri (MS)"/>
                <a:ea typeface="Calibri (MS)"/>
                <a:cs typeface="Calibri (MS)"/>
                <a:sym typeface="Calibri (MS)"/>
              </a:rPr>
              <a:t>The Goal: This project is a direct response to the impersonal nature of digital communication. It's about creating an experience that's both deeply personal and universally connective. </a:t>
            </a:r>
          </a:p>
        </p:txBody>
      </p:sp>
      <p:sp>
        <p:nvSpPr>
          <p:cNvPr id="9" name="TextBox 9"/>
          <p:cNvSpPr txBox="1"/>
          <p:nvPr/>
        </p:nvSpPr>
        <p:spPr>
          <a:xfrm>
            <a:off x="5408082" y="761354"/>
            <a:ext cx="7342150" cy="775179"/>
          </a:xfrm>
          <a:prstGeom prst="rect">
            <a:avLst/>
          </a:prstGeom>
        </p:spPr>
        <p:txBody>
          <a:bodyPr lIns="0" tIns="0" rIns="0" bIns="0" rtlCol="0" anchor="t">
            <a:spAutoFit/>
          </a:bodyPr>
          <a:lstStyle/>
          <a:p>
            <a:pPr algn="l">
              <a:lnSpc>
                <a:spcPts val="6283"/>
              </a:lnSpc>
            </a:pPr>
            <a:r>
              <a:rPr lang="en-US" sz="4760" spc="-233">
                <a:solidFill>
                  <a:srgbClr val="38B6FF"/>
                </a:solidFill>
                <a:latin typeface="Norwester"/>
                <a:ea typeface="Norwester"/>
                <a:cs typeface="Norwester"/>
                <a:sym typeface="Norwester"/>
              </a:rPr>
              <a:t>Why we Selecting this  Topic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14679023" y="1028700"/>
            <a:ext cx="3111732" cy="3484517"/>
            <a:chOff x="0" y="0"/>
            <a:chExt cx="6350000" cy="7110730"/>
          </a:xfrm>
        </p:grpSpPr>
        <p:sp>
          <p:nvSpPr>
            <p:cNvPr id="4" name="Freeform 4"/>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3"/>
              <a:stretch>
                <a:fillRect l="-33880" r="-33880"/>
              </a:stretch>
            </a:blipFill>
          </p:spPr>
        </p:sp>
      </p:grpSp>
      <p:grpSp>
        <p:nvGrpSpPr>
          <p:cNvPr id="5" name="Group 5"/>
          <p:cNvGrpSpPr/>
          <p:nvPr/>
        </p:nvGrpSpPr>
        <p:grpSpPr>
          <a:xfrm>
            <a:off x="11400281" y="4145337"/>
            <a:ext cx="3111732" cy="3484517"/>
            <a:chOff x="0" y="0"/>
            <a:chExt cx="6350000" cy="7110730"/>
          </a:xfrm>
        </p:grpSpPr>
        <p:sp>
          <p:nvSpPr>
            <p:cNvPr id="6" name="Freeform 6"/>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4"/>
              <a:stretch>
                <a:fillRect l="-34037" r="-34037"/>
              </a:stretch>
            </a:blipFill>
          </p:spPr>
        </p:sp>
      </p:grpSp>
      <p:sp>
        <p:nvSpPr>
          <p:cNvPr id="7" name="Freeform 7"/>
          <p:cNvSpPr/>
          <p:nvPr/>
        </p:nvSpPr>
        <p:spPr>
          <a:xfrm rot="-5400000" flipV="1">
            <a:off x="15930837" y="7770430"/>
            <a:ext cx="3247475" cy="472360"/>
          </a:xfrm>
          <a:custGeom>
            <a:avLst/>
            <a:gdLst/>
            <a:ahLst/>
            <a:cxnLst/>
            <a:rect l="l" t="t" r="r" b="b"/>
            <a:pathLst>
              <a:path w="3247475" h="472360">
                <a:moveTo>
                  <a:pt x="0" y="472360"/>
                </a:moveTo>
                <a:lnTo>
                  <a:pt x="3247476" y="472360"/>
                </a:lnTo>
                <a:lnTo>
                  <a:pt x="3247476" y="0"/>
                </a:lnTo>
                <a:lnTo>
                  <a:pt x="0" y="0"/>
                </a:lnTo>
                <a:lnTo>
                  <a:pt x="0" y="47236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130364" y="165653"/>
            <a:ext cx="11146044" cy="863047"/>
          </a:xfrm>
          <a:prstGeom prst="rect">
            <a:avLst/>
          </a:prstGeom>
        </p:spPr>
        <p:txBody>
          <a:bodyPr lIns="0" tIns="0" rIns="0" bIns="0" rtlCol="0" anchor="t">
            <a:spAutoFit/>
          </a:bodyPr>
          <a:lstStyle/>
          <a:p>
            <a:pPr algn="l">
              <a:lnSpc>
                <a:spcPts val="6922"/>
              </a:lnSpc>
            </a:pPr>
            <a:r>
              <a:rPr lang="en-US" sz="5244" spc="-256">
                <a:solidFill>
                  <a:srgbClr val="38B6FF"/>
                </a:solidFill>
                <a:latin typeface="Norwester"/>
                <a:ea typeface="Norwester"/>
                <a:cs typeface="Norwester"/>
                <a:sym typeface="Norwester"/>
              </a:rPr>
              <a:t>ApproacH TO ACHIEVE THAT </a:t>
            </a:r>
          </a:p>
        </p:txBody>
      </p:sp>
      <p:sp>
        <p:nvSpPr>
          <p:cNvPr id="9" name="TextBox 9"/>
          <p:cNvSpPr txBox="1"/>
          <p:nvPr/>
        </p:nvSpPr>
        <p:spPr>
          <a:xfrm>
            <a:off x="130364" y="1721282"/>
            <a:ext cx="11453977" cy="7848302"/>
          </a:xfrm>
          <a:prstGeom prst="rect">
            <a:avLst/>
          </a:prstGeom>
        </p:spPr>
        <p:txBody>
          <a:bodyPr lIns="0" tIns="0" rIns="0" bIns="0" rtlCol="0" anchor="t">
            <a:spAutoFit/>
          </a:bodyPr>
          <a:lstStyle/>
          <a:p>
            <a:pPr marL="0" lvl="0" indent="0" algn="l">
              <a:lnSpc>
                <a:spcPts val="3376"/>
              </a:lnSpc>
              <a:spcBef>
                <a:spcPct val="0"/>
              </a:spcBef>
            </a:pPr>
            <a:r>
              <a:rPr lang="en-US" sz="2771" u="none" strike="noStrike" spc="2" dirty="0">
                <a:solidFill>
                  <a:srgbClr val="FFFFFF"/>
                </a:solidFill>
                <a:latin typeface="Calibri (MS)"/>
                <a:ea typeface="Calibri (MS)"/>
                <a:cs typeface="Calibri (MS)"/>
                <a:sym typeface="Calibri (MS)"/>
              </a:rPr>
              <a:t>We'll build a user-friendly and reliable mobile app. We're using React Native </a:t>
            </a:r>
          </a:p>
          <a:p>
            <a:pPr marL="0" lvl="0" indent="0" algn="l">
              <a:lnSpc>
                <a:spcPts val="3376"/>
              </a:lnSpc>
              <a:spcBef>
                <a:spcPct val="0"/>
              </a:spcBef>
            </a:pPr>
            <a:r>
              <a:rPr lang="en-US" sz="2771" u="none" strike="noStrike" spc="2" dirty="0">
                <a:solidFill>
                  <a:srgbClr val="FFFFFF"/>
                </a:solidFill>
                <a:latin typeface="Calibri (MS)"/>
                <a:ea typeface="Calibri (MS)"/>
                <a:cs typeface="Calibri (MS)"/>
                <a:sym typeface="Calibri (MS)"/>
              </a:rPr>
              <a:t>for the app itself and Google Firebase for the backend, which helps us scale </a:t>
            </a:r>
          </a:p>
          <a:p>
            <a:pPr marL="0" lvl="0" indent="0" algn="l">
              <a:lnSpc>
                <a:spcPts val="3376"/>
              </a:lnSpc>
              <a:spcBef>
                <a:spcPct val="0"/>
              </a:spcBef>
            </a:pPr>
            <a:r>
              <a:rPr lang="en-US" sz="2771" u="none" strike="noStrike" spc="2" dirty="0">
                <a:solidFill>
                  <a:srgbClr val="FFFFFF"/>
                </a:solidFill>
                <a:latin typeface="Calibri (MS)"/>
                <a:ea typeface="Calibri (MS)"/>
                <a:cs typeface="Calibri (MS)"/>
                <a:sym typeface="Calibri (MS)"/>
              </a:rPr>
              <a:t>easily. The "magic" of our experience will come from Augmented Reality (AR), </a:t>
            </a:r>
          </a:p>
          <a:p>
            <a:pPr marL="0" lvl="0" indent="0" algn="l">
              <a:lnSpc>
                <a:spcPts val="3376"/>
              </a:lnSpc>
              <a:spcBef>
                <a:spcPct val="0"/>
              </a:spcBef>
            </a:pPr>
            <a:r>
              <a:rPr lang="en-US" sz="2771" u="none" strike="noStrike" spc="2" dirty="0">
                <a:solidFill>
                  <a:srgbClr val="FFFFFF"/>
                </a:solidFill>
                <a:latin typeface="Calibri (MS)"/>
                <a:ea typeface="Calibri (MS)"/>
                <a:cs typeface="Calibri (MS)"/>
                <a:sym typeface="Calibri (MS)"/>
              </a:rPr>
              <a:t>using a library like </a:t>
            </a:r>
            <a:r>
              <a:rPr lang="en-US" sz="2771" u="none" strike="noStrike" spc="2" dirty="0" err="1">
                <a:solidFill>
                  <a:srgbClr val="FFFFFF"/>
                </a:solidFill>
                <a:latin typeface="Calibri (MS)"/>
                <a:ea typeface="Calibri (MS)"/>
                <a:cs typeface="Calibri (MS)"/>
                <a:sym typeface="Calibri (MS)"/>
              </a:rPr>
              <a:t>ViroReact</a:t>
            </a:r>
            <a:r>
              <a:rPr lang="en-US" sz="2771" u="none" strike="noStrike" spc="2" dirty="0">
                <a:solidFill>
                  <a:srgbClr val="FFFFFF"/>
                </a:solidFill>
                <a:latin typeface="Calibri (MS)"/>
                <a:ea typeface="Calibri (MS)"/>
                <a:cs typeface="Calibri (MS)"/>
                <a:sym typeface="Calibri (MS)"/>
              </a:rPr>
              <a:t> to bring messages to life. </a:t>
            </a:r>
          </a:p>
          <a:p>
            <a:pPr marL="0" lvl="0" indent="0" algn="l">
              <a:lnSpc>
                <a:spcPts val="3376"/>
              </a:lnSpc>
              <a:spcBef>
                <a:spcPct val="0"/>
              </a:spcBef>
            </a:pPr>
            <a:r>
              <a:rPr lang="en-US" sz="2771" u="none" strike="noStrike" spc="2" dirty="0">
                <a:solidFill>
                  <a:srgbClr val="FFFFFF"/>
                </a:solidFill>
                <a:latin typeface="Calibri (MS)"/>
                <a:ea typeface="Calibri (MS)"/>
                <a:cs typeface="Calibri (MS)"/>
                <a:sym typeface="Calibri (MS)"/>
              </a:rPr>
              <a:t>How it Works (User Experience) </a:t>
            </a:r>
          </a:p>
          <a:p>
            <a:pPr marL="0" lvl="0" indent="0" algn="l">
              <a:lnSpc>
                <a:spcPts val="3376"/>
              </a:lnSpc>
              <a:spcBef>
                <a:spcPct val="0"/>
              </a:spcBef>
            </a:pPr>
            <a:endParaRPr lang="en-US" sz="2771" u="none" strike="noStrike" spc="2" dirty="0" smtClean="0">
              <a:solidFill>
                <a:srgbClr val="FFFFFF"/>
              </a:solidFill>
              <a:latin typeface="Calibri (MS)"/>
              <a:ea typeface="Calibri (MS)"/>
              <a:cs typeface="Calibri (MS)"/>
              <a:sym typeface="Calibri (MS)"/>
            </a:endParaRPr>
          </a:p>
          <a:p>
            <a:pPr marL="514350" lvl="0" indent="-514350" algn="l">
              <a:lnSpc>
                <a:spcPts val="3376"/>
              </a:lnSpc>
              <a:spcBef>
                <a:spcPct val="0"/>
              </a:spcBef>
              <a:buAutoNum type="arabicPeriod"/>
            </a:pPr>
            <a:r>
              <a:rPr lang="en-US" sz="2771" spc="2" dirty="0" smtClean="0">
                <a:solidFill>
                  <a:srgbClr val="FFFFFF"/>
                </a:solidFill>
                <a:latin typeface="Calibri (MS)"/>
                <a:ea typeface="Calibri (MS)"/>
                <a:cs typeface="Calibri (MS)"/>
                <a:sym typeface="Calibri (MS)"/>
              </a:rPr>
              <a:t>Discover: The app shows you a map of nearby places where there are hidden massages or “ Whispers”</a:t>
            </a:r>
          </a:p>
          <a:p>
            <a:pPr marL="514350" lvl="0" indent="-514350" algn="l">
              <a:lnSpc>
                <a:spcPts val="3376"/>
              </a:lnSpc>
              <a:spcBef>
                <a:spcPct val="0"/>
              </a:spcBef>
              <a:buAutoNum type="arabicPeriod"/>
            </a:pPr>
            <a:endParaRPr lang="en-US" sz="2771" spc="2" dirty="0" smtClean="0">
              <a:solidFill>
                <a:srgbClr val="FFFFFF"/>
              </a:solidFill>
              <a:latin typeface="Calibri (MS)"/>
              <a:ea typeface="Calibri (MS)"/>
              <a:cs typeface="Calibri (MS)"/>
              <a:sym typeface="Calibri (MS)"/>
            </a:endParaRPr>
          </a:p>
          <a:p>
            <a:pPr marL="514350" indent="-514350">
              <a:lnSpc>
                <a:spcPts val="3376"/>
              </a:lnSpc>
              <a:spcBef>
                <a:spcPct val="0"/>
              </a:spcBef>
              <a:buFontTx/>
              <a:buAutoNum type="arabicPeriod"/>
            </a:pPr>
            <a:r>
              <a:rPr lang="en-US" sz="2771" spc="2" dirty="0" smtClean="0">
                <a:solidFill>
                  <a:srgbClr val="FFFFFF"/>
                </a:solidFill>
                <a:latin typeface="Calibri (MS)"/>
                <a:ea typeface="Calibri (MS)"/>
                <a:cs typeface="Calibri (MS)"/>
                <a:sym typeface="Calibri (MS)"/>
              </a:rPr>
              <a:t>Engage</a:t>
            </a:r>
            <a:r>
              <a:rPr lang="en-US" sz="2771" spc="2" dirty="0">
                <a:solidFill>
                  <a:srgbClr val="FFFFFF"/>
                </a:solidFill>
                <a:latin typeface="Calibri (MS)"/>
                <a:ea typeface="Calibri (MS)"/>
                <a:cs typeface="Calibri (MS)"/>
                <a:sym typeface="Calibri (MS)"/>
              </a:rPr>
              <a:t>: When you get close to a location, you'll get a notification. </a:t>
            </a:r>
            <a:endParaRPr lang="en-US" sz="2771" spc="2" dirty="0" smtClean="0">
              <a:solidFill>
                <a:srgbClr val="FFFFFF"/>
              </a:solidFill>
              <a:latin typeface="Calibri (MS)"/>
              <a:ea typeface="Calibri (MS)"/>
              <a:cs typeface="Calibri (MS)"/>
              <a:sym typeface="Calibri (MS)"/>
            </a:endParaRPr>
          </a:p>
          <a:p>
            <a:pPr marL="514350" indent="-514350">
              <a:lnSpc>
                <a:spcPts val="3376"/>
              </a:lnSpc>
              <a:spcBef>
                <a:spcPct val="0"/>
              </a:spcBef>
              <a:buFontTx/>
              <a:buAutoNum type="arabicPeriod"/>
            </a:pPr>
            <a:endParaRPr lang="en-US" sz="2771" spc="2" dirty="0">
              <a:solidFill>
                <a:srgbClr val="FFFFFF"/>
              </a:solidFill>
              <a:latin typeface="Calibri (MS)"/>
              <a:ea typeface="Calibri (MS)"/>
              <a:cs typeface="Calibri (MS)"/>
              <a:sym typeface="Calibri (MS)"/>
            </a:endParaRPr>
          </a:p>
          <a:p>
            <a:pPr lvl="0">
              <a:lnSpc>
                <a:spcPts val="3376"/>
              </a:lnSpc>
              <a:spcBef>
                <a:spcPct val="0"/>
              </a:spcBef>
            </a:pPr>
            <a:r>
              <a:rPr lang="en-US" sz="2771" spc="2" dirty="0">
                <a:solidFill>
                  <a:srgbClr val="FFFFFF"/>
                </a:solidFill>
                <a:latin typeface="Calibri (MS)"/>
                <a:ea typeface="Calibri (MS)"/>
                <a:cs typeface="Calibri (MS)"/>
                <a:sym typeface="Calibri (MS)"/>
              </a:rPr>
              <a:t>3. </a:t>
            </a:r>
            <a:r>
              <a:rPr lang="en-US" sz="2771" spc="2" dirty="0" smtClean="0">
                <a:solidFill>
                  <a:srgbClr val="FFFFFF"/>
                </a:solidFill>
                <a:latin typeface="Calibri (MS)"/>
                <a:ea typeface="Calibri (MS)"/>
                <a:cs typeface="Calibri (MS)"/>
                <a:sym typeface="Calibri (MS)"/>
              </a:rPr>
              <a:t>  Experience</a:t>
            </a:r>
            <a:r>
              <a:rPr lang="en-US" sz="2771" spc="2" dirty="0">
                <a:solidFill>
                  <a:srgbClr val="FFFFFF"/>
                </a:solidFill>
                <a:latin typeface="Calibri (MS)"/>
                <a:ea typeface="Calibri (MS)"/>
                <a:cs typeface="Calibri (MS)"/>
                <a:sym typeface="Calibri (MS)"/>
              </a:rPr>
              <a:t>: You open your camera, and the hidden message appears on </a:t>
            </a:r>
          </a:p>
          <a:p>
            <a:pPr lvl="0">
              <a:lnSpc>
                <a:spcPts val="3376"/>
              </a:lnSpc>
              <a:spcBef>
                <a:spcPct val="0"/>
              </a:spcBef>
            </a:pPr>
            <a:r>
              <a:rPr lang="en-US" sz="2771" spc="2" dirty="0" smtClean="0">
                <a:solidFill>
                  <a:srgbClr val="FFFFFF"/>
                </a:solidFill>
                <a:latin typeface="Calibri (MS)"/>
                <a:ea typeface="Calibri (MS)"/>
                <a:cs typeface="Calibri (MS)"/>
                <a:sym typeface="Calibri (MS)"/>
              </a:rPr>
              <a:t>      your </a:t>
            </a:r>
            <a:r>
              <a:rPr lang="en-US" sz="2771" spc="2" dirty="0">
                <a:solidFill>
                  <a:srgbClr val="FFFFFF"/>
                </a:solidFill>
                <a:latin typeface="Calibri (MS)"/>
                <a:ea typeface="Calibri (MS)"/>
                <a:cs typeface="Calibri (MS)"/>
                <a:sym typeface="Calibri (MS)"/>
              </a:rPr>
              <a:t>screen as if it's right there in front of you. </a:t>
            </a:r>
            <a:endParaRPr lang="en-US" sz="2771" spc="2" dirty="0" smtClean="0">
              <a:solidFill>
                <a:srgbClr val="FFFFFF"/>
              </a:solidFill>
              <a:latin typeface="Calibri (MS)"/>
              <a:ea typeface="Calibri (MS)"/>
              <a:cs typeface="Calibri (MS)"/>
              <a:sym typeface="Calibri (MS)"/>
            </a:endParaRPr>
          </a:p>
          <a:p>
            <a:pPr lvl="0">
              <a:lnSpc>
                <a:spcPts val="3376"/>
              </a:lnSpc>
              <a:spcBef>
                <a:spcPct val="0"/>
              </a:spcBef>
            </a:pPr>
            <a:endParaRPr lang="en-US" sz="2771" spc="2" dirty="0" smtClean="0">
              <a:solidFill>
                <a:srgbClr val="FFFFFF"/>
              </a:solidFill>
              <a:latin typeface="Calibri (MS)"/>
              <a:ea typeface="Calibri (MS)"/>
              <a:cs typeface="Calibri (MS)"/>
              <a:sym typeface="Calibri (MS)"/>
            </a:endParaRPr>
          </a:p>
          <a:p>
            <a:pPr lvl="0">
              <a:lnSpc>
                <a:spcPts val="3376"/>
              </a:lnSpc>
              <a:spcBef>
                <a:spcPct val="0"/>
              </a:spcBef>
            </a:pPr>
            <a:r>
              <a:rPr lang="en-US" sz="2771" spc="2" dirty="0" smtClean="0">
                <a:solidFill>
                  <a:srgbClr val="FFFFFF"/>
                </a:solidFill>
                <a:latin typeface="Calibri (MS)"/>
                <a:ea typeface="Calibri (MS)"/>
                <a:cs typeface="Calibri (MS)"/>
                <a:sym typeface="Calibri (MS)"/>
              </a:rPr>
              <a:t>4.   Create</a:t>
            </a:r>
            <a:r>
              <a:rPr lang="en-US" sz="2771" spc="2" dirty="0">
                <a:solidFill>
                  <a:srgbClr val="FFFFFF"/>
                </a:solidFill>
                <a:latin typeface="Calibri (MS)"/>
                <a:ea typeface="Calibri (MS)"/>
                <a:cs typeface="Calibri (MS)"/>
                <a:sym typeface="Calibri (MS)"/>
              </a:rPr>
              <a:t>: You can then leave your own anonymous message for someone </a:t>
            </a:r>
          </a:p>
          <a:p>
            <a:pPr lvl="0">
              <a:lnSpc>
                <a:spcPts val="3376"/>
              </a:lnSpc>
              <a:spcBef>
                <a:spcPct val="0"/>
              </a:spcBef>
            </a:pPr>
            <a:r>
              <a:rPr lang="en-US" sz="2771" spc="2" dirty="0" smtClean="0">
                <a:solidFill>
                  <a:srgbClr val="FFFFFF"/>
                </a:solidFill>
                <a:latin typeface="Calibri (MS)"/>
                <a:ea typeface="Calibri (MS)"/>
                <a:cs typeface="Calibri (MS)"/>
                <a:sym typeface="Calibri (MS)"/>
              </a:rPr>
              <a:t>       else </a:t>
            </a:r>
            <a:r>
              <a:rPr lang="en-US" sz="2771" spc="2" dirty="0">
                <a:solidFill>
                  <a:srgbClr val="FFFFFF"/>
                </a:solidFill>
                <a:latin typeface="Calibri (MS)"/>
                <a:ea typeface="Calibri (MS)"/>
                <a:cs typeface="Calibri (MS)"/>
                <a:sym typeface="Calibri (MS)"/>
              </a:rPr>
              <a:t>to find later. </a:t>
            </a:r>
            <a:endParaRPr lang="en-US" sz="2771" u="none" strike="noStrike" spc="2" dirty="0">
              <a:solidFill>
                <a:srgbClr val="FFFFFF"/>
              </a:solidFill>
              <a:latin typeface="Calibri (MS)"/>
              <a:ea typeface="Calibri (MS)"/>
              <a:cs typeface="Calibri (MS)"/>
              <a:sym typeface="Calibri (MS)"/>
            </a:endParaRPr>
          </a:p>
          <a:p>
            <a:pPr marL="0" lvl="0" indent="0" algn="l">
              <a:lnSpc>
                <a:spcPts val="3376"/>
              </a:lnSpc>
              <a:spcBef>
                <a:spcPct val="0"/>
              </a:spcBef>
            </a:pPr>
            <a:endParaRPr lang="en-US" sz="2771" u="none" strike="noStrike" spc="2" dirty="0">
              <a:solidFill>
                <a:srgbClr val="FFFFFF"/>
              </a:solidFill>
              <a:latin typeface="Calibri (MS)"/>
              <a:ea typeface="Calibri (MS)"/>
              <a:cs typeface="Calibri (MS)"/>
              <a:sym typeface="Calibri (MS)"/>
            </a:endParaRPr>
          </a:p>
          <a:p>
            <a:pPr marL="0" lvl="0" indent="0" algn="l">
              <a:lnSpc>
                <a:spcPts val="3376"/>
              </a:lnSpc>
              <a:spcBef>
                <a:spcPct val="0"/>
              </a:spcBef>
            </a:pPr>
            <a:endParaRPr lang="en-US" sz="2771" u="none" strike="noStrike" spc="2" dirty="0">
              <a:solidFill>
                <a:srgbClr val="FFFFFF"/>
              </a:solidFill>
              <a:latin typeface="Calibri (MS)"/>
              <a:ea typeface="Calibri (MS)"/>
              <a:cs typeface="Calibri (MS)"/>
              <a:sym typeface="Calibri (MS)"/>
            </a:endParaRPr>
          </a:p>
        </p:txBody>
      </p:sp>
      <p:sp>
        <p:nvSpPr>
          <p:cNvPr id="10" name="TextBox 10"/>
          <p:cNvSpPr txBox="1"/>
          <p:nvPr/>
        </p:nvSpPr>
        <p:spPr>
          <a:xfrm>
            <a:off x="8899029" y="5025390"/>
            <a:ext cx="489942" cy="20764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Roboto"/>
                <a:ea typeface="Roboto"/>
                <a:cs typeface="Roboto"/>
                <a:sym typeface="Roboto"/>
              </a:rPr>
              <a:t>Roboto</a:t>
            </a:r>
          </a:p>
        </p:txBody>
      </p:sp>
      <p:sp>
        <p:nvSpPr>
          <p:cNvPr id="11" name="TextBox 11"/>
          <p:cNvSpPr txBox="1"/>
          <p:nvPr/>
        </p:nvSpPr>
        <p:spPr>
          <a:xfrm>
            <a:off x="8899029" y="5204460"/>
            <a:ext cx="489942" cy="20764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Roboto"/>
                <a:ea typeface="Roboto"/>
                <a:cs typeface="Roboto"/>
                <a:sym typeface="Roboto"/>
              </a:rPr>
              <a:t>Roboto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1277209" y="848789"/>
            <a:ext cx="3111732" cy="3484517"/>
            <a:chOff x="-6626765" y="409053"/>
            <a:chExt cx="6350000" cy="7110730"/>
          </a:xfrm>
        </p:grpSpPr>
        <p:sp>
          <p:nvSpPr>
            <p:cNvPr id="4" name="Freeform 4"/>
            <p:cNvSpPr/>
            <p:nvPr/>
          </p:nvSpPr>
          <p:spPr>
            <a:xfrm>
              <a:off x="-6626765" y="409053"/>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3"/>
              <a:stretch>
                <a:fillRect l="-33880" r="-33880"/>
              </a:stretch>
            </a:blipFill>
          </p:spPr>
        </p:sp>
      </p:grpSp>
      <p:grpSp>
        <p:nvGrpSpPr>
          <p:cNvPr id="5" name="Group 5"/>
          <p:cNvGrpSpPr/>
          <p:nvPr/>
        </p:nvGrpSpPr>
        <p:grpSpPr>
          <a:xfrm>
            <a:off x="1277209" y="4490920"/>
            <a:ext cx="3111732" cy="3484517"/>
            <a:chOff x="0" y="0"/>
            <a:chExt cx="6350000" cy="7110730"/>
          </a:xfrm>
        </p:grpSpPr>
        <p:sp>
          <p:nvSpPr>
            <p:cNvPr id="6" name="Freeform 6"/>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4"/>
              <a:stretch>
                <a:fillRect l="-34037" r="-34037"/>
              </a:stretch>
            </a:blipFill>
          </p:spPr>
        </p:sp>
      </p:grpSp>
      <p:sp>
        <p:nvSpPr>
          <p:cNvPr id="7" name="Freeform 7"/>
          <p:cNvSpPr/>
          <p:nvPr/>
        </p:nvSpPr>
        <p:spPr>
          <a:xfrm rot="-5400000" flipV="1">
            <a:off x="15930837" y="7770430"/>
            <a:ext cx="3247475" cy="472360"/>
          </a:xfrm>
          <a:custGeom>
            <a:avLst/>
            <a:gdLst/>
            <a:ahLst/>
            <a:cxnLst/>
            <a:rect l="l" t="t" r="r" b="b"/>
            <a:pathLst>
              <a:path w="3247475" h="472360">
                <a:moveTo>
                  <a:pt x="0" y="472360"/>
                </a:moveTo>
                <a:lnTo>
                  <a:pt x="3247476" y="472360"/>
                </a:lnTo>
                <a:lnTo>
                  <a:pt x="3247476" y="0"/>
                </a:lnTo>
                <a:lnTo>
                  <a:pt x="0" y="0"/>
                </a:lnTo>
                <a:lnTo>
                  <a:pt x="0" y="47236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8709570" y="796453"/>
            <a:ext cx="5257800" cy="884858"/>
          </a:xfrm>
          <a:prstGeom prst="rect">
            <a:avLst/>
          </a:prstGeom>
        </p:spPr>
        <p:txBody>
          <a:bodyPr wrap="square" lIns="0" tIns="0" rIns="0" bIns="0" rtlCol="0" anchor="t">
            <a:spAutoFit/>
          </a:bodyPr>
          <a:lstStyle/>
          <a:p>
            <a:pPr algn="l">
              <a:lnSpc>
                <a:spcPts val="6922"/>
              </a:lnSpc>
            </a:pPr>
            <a:r>
              <a:rPr lang="en-US" sz="5244" spc="-256" dirty="0" smtClean="0">
                <a:solidFill>
                  <a:srgbClr val="38B6FF"/>
                </a:solidFill>
                <a:latin typeface="Norwester"/>
                <a:ea typeface="Norwester"/>
                <a:cs typeface="Norwester"/>
                <a:sym typeface="Norwester"/>
              </a:rPr>
              <a:t>TARGET AUDIANCE </a:t>
            </a:r>
            <a:endParaRPr lang="en-US" sz="5244" spc="-256" dirty="0">
              <a:solidFill>
                <a:srgbClr val="38B6FF"/>
              </a:solidFill>
              <a:latin typeface="Norwester"/>
              <a:ea typeface="Norwester"/>
              <a:cs typeface="Norwester"/>
              <a:sym typeface="Norwester"/>
            </a:endParaRPr>
          </a:p>
        </p:txBody>
      </p:sp>
      <p:sp>
        <p:nvSpPr>
          <p:cNvPr id="9" name="TextBox 9"/>
          <p:cNvSpPr txBox="1"/>
          <p:nvPr/>
        </p:nvSpPr>
        <p:spPr>
          <a:xfrm>
            <a:off x="5611481" y="2446591"/>
            <a:ext cx="11453977" cy="5232202"/>
          </a:xfrm>
          <a:prstGeom prst="rect">
            <a:avLst/>
          </a:prstGeom>
        </p:spPr>
        <p:txBody>
          <a:bodyPr lIns="0" tIns="0" rIns="0" bIns="0" rtlCol="0" anchor="t">
            <a:spAutoFit/>
          </a:bodyPr>
          <a:lstStyle/>
          <a:p>
            <a:pPr marL="0" lvl="0" indent="0" algn="l">
              <a:lnSpc>
                <a:spcPts val="3376"/>
              </a:lnSpc>
              <a:spcBef>
                <a:spcPct val="0"/>
              </a:spcBef>
            </a:pPr>
            <a:endParaRPr lang="en-US" sz="2771" u="none" strike="noStrike" spc="2" dirty="0" smtClean="0">
              <a:solidFill>
                <a:schemeClr val="bg1"/>
              </a:solidFill>
              <a:latin typeface="Calibri (MS)"/>
              <a:ea typeface="Calibri (MS)"/>
              <a:cs typeface="Calibri (MS)"/>
              <a:sym typeface="Calibri (MS)"/>
            </a:endParaRPr>
          </a:p>
          <a:p>
            <a:pPr marL="457200" lvl="0" indent="-457200">
              <a:lnSpc>
                <a:spcPts val="3376"/>
              </a:lnSpc>
              <a:spcBef>
                <a:spcPct val="0"/>
              </a:spcBef>
              <a:buFont typeface="Wingdings" panose="05000000000000000000" pitchFamily="2" charset="2"/>
              <a:buChar char="v"/>
            </a:pPr>
            <a:r>
              <a:rPr lang="en-US" sz="2800" dirty="0" smtClean="0">
                <a:solidFill>
                  <a:schemeClr val="bg1"/>
                </a:solidFill>
              </a:rPr>
              <a:t>Young </a:t>
            </a:r>
            <a:r>
              <a:rPr lang="en-US" sz="2800" dirty="0">
                <a:solidFill>
                  <a:schemeClr val="bg1"/>
                </a:solidFill>
              </a:rPr>
              <a:t>Adults &amp; Students (16–28 years) People who are active online, love trying new things, and are open to fresh ways of connecting with others</a:t>
            </a:r>
            <a:r>
              <a:rPr lang="en-US" sz="2800" dirty="0" smtClean="0">
                <a:solidFill>
                  <a:schemeClr val="bg1"/>
                </a:solidFill>
              </a:rPr>
              <a:t>.</a:t>
            </a:r>
          </a:p>
          <a:p>
            <a:pPr marL="457200" lvl="0" indent="-457200">
              <a:lnSpc>
                <a:spcPts val="3376"/>
              </a:lnSpc>
              <a:spcBef>
                <a:spcPct val="0"/>
              </a:spcBef>
              <a:buFont typeface="Wingdings" panose="05000000000000000000" pitchFamily="2" charset="2"/>
              <a:buChar char="v"/>
            </a:pPr>
            <a:endParaRPr lang="en-US" sz="2800" dirty="0">
              <a:solidFill>
                <a:schemeClr val="bg1"/>
              </a:solidFill>
            </a:endParaRPr>
          </a:p>
          <a:p>
            <a:pPr marL="457200" lvl="0" indent="-457200">
              <a:lnSpc>
                <a:spcPts val="3376"/>
              </a:lnSpc>
              <a:spcBef>
                <a:spcPct val="0"/>
              </a:spcBef>
              <a:buFont typeface="Wingdings" panose="05000000000000000000" pitchFamily="2" charset="2"/>
              <a:buChar char="v"/>
            </a:pPr>
            <a:endParaRPr lang="en-US" sz="2800" dirty="0" smtClean="0">
              <a:solidFill>
                <a:schemeClr val="bg1"/>
              </a:solidFill>
            </a:endParaRPr>
          </a:p>
          <a:p>
            <a:pPr marL="457200" lvl="0" indent="-457200">
              <a:lnSpc>
                <a:spcPts val="3376"/>
              </a:lnSpc>
              <a:spcBef>
                <a:spcPct val="0"/>
              </a:spcBef>
              <a:buFont typeface="Wingdings" panose="05000000000000000000" pitchFamily="2" charset="2"/>
              <a:buChar char="v"/>
            </a:pPr>
            <a:r>
              <a:rPr lang="en-US" sz="2800" dirty="0" smtClean="0">
                <a:solidFill>
                  <a:schemeClr val="bg1"/>
                </a:solidFill>
              </a:rPr>
              <a:t> Urban </a:t>
            </a:r>
            <a:r>
              <a:rPr lang="en-US" sz="2800" dirty="0">
                <a:solidFill>
                  <a:schemeClr val="bg1"/>
                </a:solidFill>
              </a:rPr>
              <a:t>Explorers &amp; Creatives Artists, writers, photographers, and anyone who enjoys exploring their city and finding hidden gems. </a:t>
            </a:r>
            <a:endParaRPr lang="en-US" sz="2800" dirty="0" smtClean="0">
              <a:solidFill>
                <a:schemeClr val="bg1"/>
              </a:solidFill>
            </a:endParaRPr>
          </a:p>
          <a:p>
            <a:pPr marL="457200" lvl="0" indent="-457200">
              <a:lnSpc>
                <a:spcPts val="3376"/>
              </a:lnSpc>
              <a:spcBef>
                <a:spcPct val="0"/>
              </a:spcBef>
              <a:buFont typeface="Wingdings" panose="05000000000000000000" pitchFamily="2" charset="2"/>
              <a:buChar char="v"/>
            </a:pPr>
            <a:endParaRPr lang="en-US" sz="2800" dirty="0">
              <a:solidFill>
                <a:schemeClr val="bg1"/>
              </a:solidFill>
            </a:endParaRPr>
          </a:p>
          <a:p>
            <a:pPr marL="457200" lvl="0" indent="-457200">
              <a:lnSpc>
                <a:spcPts val="3376"/>
              </a:lnSpc>
              <a:spcBef>
                <a:spcPct val="0"/>
              </a:spcBef>
              <a:buFont typeface="Wingdings" panose="05000000000000000000" pitchFamily="2" charset="2"/>
              <a:buChar char="v"/>
            </a:pPr>
            <a:endParaRPr lang="en-US" sz="2800" dirty="0">
              <a:solidFill>
                <a:schemeClr val="bg1"/>
              </a:solidFill>
            </a:endParaRPr>
          </a:p>
          <a:p>
            <a:pPr marL="457200" lvl="0" indent="-457200">
              <a:lnSpc>
                <a:spcPts val="3376"/>
              </a:lnSpc>
              <a:spcBef>
                <a:spcPct val="0"/>
              </a:spcBef>
              <a:buFont typeface="Wingdings" panose="05000000000000000000" pitchFamily="2" charset="2"/>
              <a:buChar char="v"/>
            </a:pPr>
            <a:r>
              <a:rPr lang="en-US" sz="2800" dirty="0" smtClean="0">
                <a:solidFill>
                  <a:schemeClr val="bg1"/>
                </a:solidFill>
              </a:rPr>
              <a:t>Tourists </a:t>
            </a:r>
            <a:r>
              <a:rPr lang="en-US" sz="2800" dirty="0">
                <a:solidFill>
                  <a:schemeClr val="bg1"/>
                </a:solidFill>
              </a:rPr>
              <a:t>&amp; Travelers Visitors who want genuine, heartfelt recommendations from locals instead of the usual tourist spots. </a:t>
            </a:r>
            <a:endParaRPr lang="en-US" sz="2771" u="none" strike="noStrike" spc="2" dirty="0">
              <a:solidFill>
                <a:schemeClr val="bg1"/>
              </a:solidFill>
              <a:latin typeface="Calibri (MS)"/>
              <a:ea typeface="Calibri (MS)"/>
              <a:cs typeface="Calibri (MS)"/>
              <a:sym typeface="Calibri (MS)"/>
            </a:endParaRPr>
          </a:p>
          <a:p>
            <a:pPr marL="0" lvl="0" indent="0" algn="l">
              <a:lnSpc>
                <a:spcPts val="3376"/>
              </a:lnSpc>
              <a:spcBef>
                <a:spcPct val="0"/>
              </a:spcBef>
            </a:pPr>
            <a:endParaRPr lang="en-US" sz="2771" u="none" strike="noStrike" spc="2" dirty="0">
              <a:solidFill>
                <a:schemeClr val="bg1"/>
              </a:solidFill>
              <a:latin typeface="Calibri (MS)"/>
              <a:ea typeface="Calibri (MS)"/>
              <a:cs typeface="Calibri (MS)"/>
              <a:sym typeface="Calibri (MS)"/>
            </a:endParaRPr>
          </a:p>
        </p:txBody>
      </p:sp>
      <p:sp>
        <p:nvSpPr>
          <p:cNvPr id="10" name="TextBox 10"/>
          <p:cNvSpPr txBox="1"/>
          <p:nvPr/>
        </p:nvSpPr>
        <p:spPr>
          <a:xfrm>
            <a:off x="8899029" y="5025390"/>
            <a:ext cx="489942" cy="20764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Roboto"/>
                <a:ea typeface="Roboto"/>
                <a:cs typeface="Roboto"/>
                <a:sym typeface="Roboto"/>
              </a:rPr>
              <a:t>Roboto</a:t>
            </a:r>
          </a:p>
        </p:txBody>
      </p:sp>
      <p:sp>
        <p:nvSpPr>
          <p:cNvPr id="11" name="TextBox 11"/>
          <p:cNvSpPr txBox="1"/>
          <p:nvPr/>
        </p:nvSpPr>
        <p:spPr>
          <a:xfrm>
            <a:off x="8899029" y="5204460"/>
            <a:ext cx="489942" cy="20764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Roboto"/>
                <a:ea typeface="Roboto"/>
                <a:cs typeface="Roboto"/>
                <a:sym typeface="Roboto"/>
              </a:rPr>
              <a:t>Roboto</a:t>
            </a:r>
          </a:p>
        </p:txBody>
      </p:sp>
    </p:spTree>
    <p:extLst>
      <p:ext uri="{BB962C8B-B14F-4D97-AF65-F5344CB8AC3E}">
        <p14:creationId xmlns:p14="http://schemas.microsoft.com/office/powerpoint/2010/main" val="67119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13781024" y="2829746"/>
            <a:ext cx="3111732" cy="3484517"/>
            <a:chOff x="0" y="0"/>
            <a:chExt cx="6350000" cy="7110730"/>
          </a:xfrm>
        </p:grpSpPr>
        <p:sp>
          <p:nvSpPr>
            <p:cNvPr id="4" name="Freeform 4"/>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3"/>
              <a:stretch>
                <a:fillRect l="-33880" r="-33880"/>
              </a:stretch>
            </a:blipFill>
          </p:spPr>
        </p:sp>
      </p:grpSp>
      <p:grpSp>
        <p:nvGrpSpPr>
          <p:cNvPr id="5" name="Group 5"/>
          <p:cNvGrpSpPr/>
          <p:nvPr/>
        </p:nvGrpSpPr>
        <p:grpSpPr>
          <a:xfrm>
            <a:off x="10507367" y="3401242"/>
            <a:ext cx="3111732" cy="3484517"/>
            <a:chOff x="0" y="0"/>
            <a:chExt cx="6350000" cy="7110730"/>
          </a:xfrm>
        </p:grpSpPr>
        <p:sp>
          <p:nvSpPr>
            <p:cNvPr id="6" name="Freeform 6"/>
            <p:cNvSpPr/>
            <p:nvPr/>
          </p:nvSpPr>
          <p:spPr>
            <a:xfrm>
              <a:off x="0" y="0"/>
              <a:ext cx="6350000" cy="7110730"/>
            </a:xfrm>
            <a:custGeom>
              <a:avLst/>
              <a:gdLst/>
              <a:ahLst/>
              <a:cxnLst/>
              <a:rect l="l" t="t" r="r" b="b"/>
              <a:pathLst>
                <a:path w="6350000" h="7110730">
                  <a:moveTo>
                    <a:pt x="6350000" y="4700270"/>
                  </a:moveTo>
                  <a:lnTo>
                    <a:pt x="0" y="7110730"/>
                  </a:lnTo>
                  <a:lnTo>
                    <a:pt x="0" y="2410460"/>
                  </a:lnTo>
                  <a:lnTo>
                    <a:pt x="6350000" y="0"/>
                  </a:lnTo>
                  <a:close/>
                </a:path>
              </a:pathLst>
            </a:custGeom>
            <a:blipFill>
              <a:blip r:embed="rId4"/>
              <a:stretch>
                <a:fillRect l="-34037" r="-34037"/>
              </a:stretch>
            </a:blipFill>
          </p:spPr>
        </p:sp>
      </p:grpSp>
      <p:sp>
        <p:nvSpPr>
          <p:cNvPr id="7" name="Freeform 7"/>
          <p:cNvSpPr/>
          <p:nvPr/>
        </p:nvSpPr>
        <p:spPr>
          <a:xfrm rot="-5400000" flipV="1">
            <a:off x="15930837" y="7770430"/>
            <a:ext cx="3247475" cy="472360"/>
          </a:xfrm>
          <a:custGeom>
            <a:avLst/>
            <a:gdLst/>
            <a:ahLst/>
            <a:cxnLst/>
            <a:rect l="l" t="t" r="r" b="b"/>
            <a:pathLst>
              <a:path w="3247475" h="472360">
                <a:moveTo>
                  <a:pt x="0" y="472360"/>
                </a:moveTo>
                <a:lnTo>
                  <a:pt x="3247476" y="472360"/>
                </a:lnTo>
                <a:lnTo>
                  <a:pt x="3247476" y="0"/>
                </a:lnTo>
                <a:lnTo>
                  <a:pt x="0" y="0"/>
                </a:lnTo>
                <a:lnTo>
                  <a:pt x="0" y="47236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0" y="294956"/>
            <a:ext cx="9847571" cy="1090024"/>
          </a:xfrm>
          <a:prstGeom prst="rect">
            <a:avLst/>
          </a:prstGeom>
        </p:spPr>
        <p:txBody>
          <a:bodyPr lIns="0" tIns="0" rIns="0" bIns="0" rtlCol="0" anchor="t">
            <a:spAutoFit/>
          </a:bodyPr>
          <a:lstStyle/>
          <a:p>
            <a:pPr algn="l">
              <a:lnSpc>
                <a:spcPts val="8713"/>
              </a:lnSpc>
            </a:pPr>
            <a:r>
              <a:rPr lang="en-US" sz="6601" spc="-323" dirty="0">
                <a:solidFill>
                  <a:srgbClr val="38B6FF"/>
                </a:solidFill>
                <a:latin typeface="Norwester"/>
                <a:ea typeface="Norwester"/>
                <a:cs typeface="Norwester"/>
                <a:sym typeface="Norwester"/>
              </a:rPr>
              <a:t> Aim BEHIND CHOOSING THIS TOPIC </a:t>
            </a:r>
          </a:p>
        </p:txBody>
      </p:sp>
      <p:sp>
        <p:nvSpPr>
          <p:cNvPr id="9" name="TextBox 9"/>
          <p:cNvSpPr txBox="1"/>
          <p:nvPr/>
        </p:nvSpPr>
        <p:spPr>
          <a:xfrm>
            <a:off x="130364" y="1778972"/>
            <a:ext cx="13079345" cy="5193729"/>
          </a:xfrm>
          <a:prstGeom prst="rect">
            <a:avLst/>
          </a:prstGeom>
        </p:spPr>
        <p:txBody>
          <a:bodyPr lIns="0" tIns="0" rIns="0" bIns="0" rtlCol="0" anchor="t">
            <a:spAutoFit/>
          </a:bodyPr>
          <a:lstStyle/>
          <a:p>
            <a:pPr marL="0" lvl="0" indent="0" algn="l">
              <a:lnSpc>
                <a:spcPts val="2661"/>
              </a:lnSpc>
              <a:spcBef>
                <a:spcPct val="0"/>
              </a:spcBef>
            </a:pPr>
            <a:r>
              <a:rPr lang="en-US" sz="2400" b="1" u="none" strike="noStrike" spc="2" dirty="0">
                <a:solidFill>
                  <a:srgbClr val="FFFFFF"/>
                </a:solidFill>
                <a:latin typeface="Calibri (MS)"/>
                <a:ea typeface="Calibri (MS)"/>
                <a:cs typeface="Calibri (MS)"/>
                <a:sym typeface="Calibri (MS)"/>
              </a:rPr>
              <a:t>Our main goal is to use technology to fight loneliness and create a sense </a:t>
            </a:r>
            <a:r>
              <a:rPr lang="en-US" sz="2400" b="1" u="none" strike="noStrike" spc="2" dirty="0" err="1">
                <a:solidFill>
                  <a:srgbClr val="FFFFFF"/>
                </a:solidFill>
                <a:latin typeface="Calibri (MS)"/>
                <a:ea typeface="Calibri (MS)"/>
                <a:cs typeface="Calibri (MS)"/>
                <a:sym typeface="Calibri (MS)"/>
              </a:rPr>
              <a:t>ofcommunity</a:t>
            </a:r>
            <a:r>
              <a:rPr lang="en-US" sz="2400" b="1" u="none" strike="noStrike" spc="2" dirty="0">
                <a:solidFill>
                  <a:srgbClr val="FFFFFF"/>
                </a:solidFill>
                <a:latin typeface="Calibri (MS)"/>
                <a:ea typeface="Calibri (MS)"/>
                <a:cs typeface="Calibri (MS)"/>
                <a:sym typeface="Calibri (MS)"/>
              </a:rPr>
              <a:t> in the real world. We want to build a platform for </a:t>
            </a:r>
            <a:r>
              <a:rPr lang="en-US" sz="2400" b="1" u="none" strike="noStrike" spc="2" dirty="0" err="1">
                <a:solidFill>
                  <a:srgbClr val="FFFFFF"/>
                </a:solidFill>
                <a:latin typeface="Calibri (MS)"/>
                <a:ea typeface="Calibri (MS)"/>
                <a:cs typeface="Calibri (MS)"/>
                <a:sym typeface="Calibri (MS)"/>
              </a:rPr>
              <a:t>positive,anonymous</a:t>
            </a:r>
            <a:r>
              <a:rPr lang="en-US" sz="2400" b="1" u="none" strike="noStrike" spc="2" dirty="0">
                <a:solidFill>
                  <a:srgbClr val="FFFFFF"/>
                </a:solidFill>
                <a:latin typeface="Calibri (MS)"/>
                <a:ea typeface="Calibri (MS)"/>
                <a:cs typeface="Calibri (MS)"/>
                <a:sym typeface="Calibri (MS)"/>
              </a:rPr>
              <a:t>, and heartfelt expression. </a:t>
            </a:r>
          </a:p>
          <a:p>
            <a:pPr marL="0" lvl="0" indent="0" algn="l">
              <a:lnSpc>
                <a:spcPts val="2661"/>
              </a:lnSpc>
              <a:spcBef>
                <a:spcPct val="0"/>
              </a:spcBef>
            </a:pPr>
            <a:endParaRPr lang="en-US" sz="2185" u="none" strike="noStrike" spc="2" dirty="0">
              <a:solidFill>
                <a:srgbClr val="FFFFFF"/>
              </a:solidFill>
              <a:latin typeface="Calibri (MS)"/>
              <a:ea typeface="Calibri (MS)"/>
              <a:cs typeface="Calibri (MS)"/>
              <a:sym typeface="Calibri (MS)"/>
            </a:endParaRPr>
          </a:p>
          <a:p>
            <a:pPr marL="342900" lvl="0" indent="-342900" algn="l">
              <a:lnSpc>
                <a:spcPts val="2661"/>
              </a:lnSpc>
              <a:spcBef>
                <a:spcPct val="0"/>
              </a:spcBef>
              <a:buFont typeface="Wingdings" panose="05000000000000000000" pitchFamily="2" charset="2"/>
              <a:buChar char="v"/>
            </a:pPr>
            <a:r>
              <a:rPr lang="en-US" sz="2185" b="1" u="none" strike="noStrike" spc="2" dirty="0" smtClean="0">
                <a:solidFill>
                  <a:srgbClr val="FFFFFF"/>
                </a:solidFill>
                <a:latin typeface="Calibri (MS)"/>
                <a:ea typeface="Calibri (MS)"/>
                <a:cs typeface="Calibri (MS)"/>
                <a:sym typeface="Calibri (MS)"/>
              </a:rPr>
              <a:t>Re-enchant </a:t>
            </a:r>
            <a:r>
              <a:rPr lang="en-US" sz="2185" b="1" u="none" strike="noStrike" spc="2" dirty="0">
                <a:solidFill>
                  <a:srgbClr val="FFFFFF"/>
                </a:solidFill>
                <a:latin typeface="Calibri (MS)"/>
                <a:ea typeface="Calibri (MS)"/>
                <a:cs typeface="Calibri (MS)"/>
                <a:sym typeface="Calibri (MS)"/>
              </a:rPr>
              <a:t>the World: </a:t>
            </a:r>
            <a:r>
              <a:rPr lang="en-US" sz="2185" u="none" strike="noStrike" spc="2" dirty="0">
                <a:solidFill>
                  <a:srgbClr val="FFFFFF"/>
                </a:solidFill>
                <a:latin typeface="Calibri (MS)"/>
                <a:ea typeface="Calibri (MS)"/>
                <a:cs typeface="Calibri (MS)"/>
                <a:sym typeface="Calibri (MS)"/>
              </a:rPr>
              <a:t>We want to give people a reason to look up </a:t>
            </a:r>
          </a:p>
          <a:p>
            <a:pPr lvl="0" algn="l">
              <a:lnSpc>
                <a:spcPts val="2661"/>
              </a:lnSpc>
              <a:spcBef>
                <a:spcPct val="0"/>
              </a:spcBef>
            </a:pPr>
            <a:r>
              <a:rPr lang="en-US" sz="2185" u="none" strike="noStrike" spc="2" dirty="0">
                <a:solidFill>
                  <a:srgbClr val="FFFFFF"/>
                </a:solidFill>
                <a:latin typeface="Calibri (MS)"/>
                <a:ea typeface="Calibri (MS)"/>
                <a:cs typeface="Calibri (MS)"/>
                <a:sym typeface="Calibri (MS)"/>
              </a:rPr>
              <a:t>from their screens and see their everyday surroundings as a place full </a:t>
            </a:r>
          </a:p>
          <a:p>
            <a:pPr lvl="0" algn="l">
              <a:lnSpc>
                <a:spcPts val="2661"/>
              </a:lnSpc>
              <a:spcBef>
                <a:spcPct val="0"/>
              </a:spcBef>
            </a:pPr>
            <a:r>
              <a:rPr lang="en-US" sz="2185" u="none" strike="noStrike" spc="2" dirty="0">
                <a:solidFill>
                  <a:srgbClr val="FFFFFF"/>
                </a:solidFill>
                <a:latin typeface="Calibri (MS)"/>
                <a:ea typeface="Calibri (MS)"/>
                <a:cs typeface="Calibri (MS)"/>
                <a:sym typeface="Calibri (MS)"/>
              </a:rPr>
              <a:t>of hidden stories and emotions. </a:t>
            </a:r>
          </a:p>
          <a:p>
            <a:pPr marL="342900" lvl="0" indent="-342900" algn="l">
              <a:lnSpc>
                <a:spcPts val="2661"/>
              </a:lnSpc>
              <a:spcBef>
                <a:spcPct val="0"/>
              </a:spcBef>
              <a:buFont typeface="Wingdings" panose="05000000000000000000" pitchFamily="2" charset="2"/>
              <a:buChar char="v"/>
            </a:pPr>
            <a:endParaRPr lang="en-US" sz="2185" u="none" strike="noStrike" spc="2" dirty="0">
              <a:solidFill>
                <a:srgbClr val="FFFFFF"/>
              </a:solidFill>
              <a:latin typeface="Calibri (MS)"/>
              <a:ea typeface="Calibri (MS)"/>
              <a:cs typeface="Calibri (MS)"/>
              <a:sym typeface="Calibri (MS)"/>
            </a:endParaRPr>
          </a:p>
          <a:p>
            <a:pPr marL="342900" lvl="0" indent="-342900" algn="l">
              <a:lnSpc>
                <a:spcPts val="2661"/>
              </a:lnSpc>
              <a:spcBef>
                <a:spcPct val="0"/>
              </a:spcBef>
              <a:buFont typeface="Wingdings" panose="05000000000000000000" pitchFamily="2" charset="2"/>
              <a:buChar char="v"/>
            </a:pPr>
            <a:r>
              <a:rPr lang="en-US" sz="2185" b="1" u="none" strike="noStrike" spc="2" dirty="0" smtClean="0">
                <a:solidFill>
                  <a:srgbClr val="FFFFFF"/>
                </a:solidFill>
                <a:latin typeface="Calibri (MS)"/>
                <a:ea typeface="Calibri (MS)"/>
                <a:cs typeface="Calibri (MS)"/>
                <a:sym typeface="Calibri (MS)"/>
              </a:rPr>
              <a:t>Foster </a:t>
            </a:r>
            <a:r>
              <a:rPr lang="en-US" sz="2185" b="1" u="none" strike="noStrike" spc="2" dirty="0">
                <a:solidFill>
                  <a:srgbClr val="FFFFFF"/>
                </a:solidFill>
                <a:latin typeface="Calibri (MS)"/>
                <a:ea typeface="Calibri (MS)"/>
                <a:cs typeface="Calibri (MS)"/>
                <a:sym typeface="Calibri (MS)"/>
              </a:rPr>
              <a:t>Serendipitous Connection: </a:t>
            </a:r>
            <a:r>
              <a:rPr lang="en-US" sz="2185" u="none" strike="noStrike" spc="2" dirty="0">
                <a:solidFill>
                  <a:srgbClr val="FFFFFF"/>
                </a:solidFill>
                <a:latin typeface="Calibri (MS)"/>
                <a:ea typeface="Calibri (MS)"/>
                <a:cs typeface="Calibri (MS)"/>
                <a:sym typeface="Calibri (MS)"/>
              </a:rPr>
              <a:t>We aim to create moments of </a:t>
            </a:r>
          </a:p>
          <a:p>
            <a:pPr lvl="0" algn="l">
              <a:lnSpc>
                <a:spcPts val="2661"/>
              </a:lnSpc>
              <a:spcBef>
                <a:spcPct val="0"/>
              </a:spcBef>
            </a:pPr>
            <a:r>
              <a:rPr lang="en-US" sz="2185" u="none" strike="noStrike" spc="2" dirty="0">
                <a:solidFill>
                  <a:srgbClr val="FFFFFF"/>
                </a:solidFill>
                <a:latin typeface="Calibri (MS)"/>
                <a:ea typeface="Calibri (MS)"/>
                <a:cs typeface="Calibri (MS)"/>
                <a:sym typeface="Calibri (MS)"/>
              </a:rPr>
              <a:t>unexpected joy and reflection when someone finds a message left by </a:t>
            </a:r>
          </a:p>
          <a:p>
            <a:pPr lvl="0" algn="l">
              <a:lnSpc>
                <a:spcPts val="2661"/>
              </a:lnSpc>
              <a:spcBef>
                <a:spcPct val="0"/>
              </a:spcBef>
            </a:pPr>
            <a:r>
              <a:rPr lang="en-US" sz="2185" u="none" strike="noStrike" spc="2" dirty="0">
                <a:solidFill>
                  <a:srgbClr val="FFFFFF"/>
                </a:solidFill>
                <a:latin typeface="Calibri (MS)"/>
                <a:ea typeface="Calibri (MS)"/>
                <a:cs typeface="Calibri (MS)"/>
                <a:sym typeface="Calibri (MS)"/>
              </a:rPr>
              <a:t>a stranger, realizing they share a connection to that specific spot. </a:t>
            </a:r>
          </a:p>
          <a:p>
            <a:pPr marL="342900" lvl="0" indent="-342900" algn="l">
              <a:lnSpc>
                <a:spcPts val="2661"/>
              </a:lnSpc>
              <a:spcBef>
                <a:spcPct val="0"/>
              </a:spcBef>
              <a:buFont typeface="Wingdings" panose="05000000000000000000" pitchFamily="2" charset="2"/>
              <a:buChar char="v"/>
            </a:pPr>
            <a:endParaRPr lang="en-US" sz="2185" u="none" strike="noStrike" spc="2" dirty="0">
              <a:solidFill>
                <a:srgbClr val="FFFFFF"/>
              </a:solidFill>
              <a:latin typeface="Calibri (MS)"/>
              <a:ea typeface="Calibri (MS)"/>
              <a:cs typeface="Calibri (MS)"/>
              <a:sym typeface="Calibri (MS)"/>
            </a:endParaRPr>
          </a:p>
          <a:p>
            <a:pPr marL="342900" lvl="0" indent="-342900" algn="l">
              <a:lnSpc>
                <a:spcPts val="2661"/>
              </a:lnSpc>
              <a:spcBef>
                <a:spcPct val="0"/>
              </a:spcBef>
              <a:buFont typeface="Wingdings" panose="05000000000000000000" pitchFamily="2" charset="2"/>
              <a:buChar char="v"/>
            </a:pPr>
            <a:r>
              <a:rPr lang="en-US" sz="2185" u="none" strike="noStrike" spc="2" dirty="0" smtClean="0">
                <a:solidFill>
                  <a:srgbClr val="FFFFFF"/>
                </a:solidFill>
                <a:latin typeface="Calibri (MS)"/>
                <a:ea typeface="Calibri (MS)"/>
                <a:cs typeface="Calibri (MS)"/>
                <a:sym typeface="Calibri (MS)"/>
              </a:rPr>
              <a:t> </a:t>
            </a:r>
            <a:r>
              <a:rPr lang="en-US" sz="2185" b="1" u="none" strike="noStrike" spc="2" dirty="0" smtClean="0">
                <a:solidFill>
                  <a:srgbClr val="FFFFFF"/>
                </a:solidFill>
                <a:latin typeface="Calibri (MS)"/>
                <a:ea typeface="Calibri (MS)"/>
                <a:cs typeface="Calibri (MS)"/>
                <a:sym typeface="Calibri (MS)"/>
              </a:rPr>
              <a:t>Provide a Positive Outlet: </a:t>
            </a:r>
            <a:r>
              <a:rPr lang="en-US" sz="2185" u="none" strike="noStrike" spc="2" dirty="0" smtClean="0">
                <a:solidFill>
                  <a:srgbClr val="FFFFFF"/>
                </a:solidFill>
                <a:latin typeface="Calibri (MS)"/>
                <a:ea typeface="Calibri (MS)"/>
                <a:cs typeface="Calibri (MS)"/>
                <a:sym typeface="Calibri (MS)"/>
              </a:rPr>
              <a:t>We're </a:t>
            </a:r>
            <a:r>
              <a:rPr lang="en-US" sz="2185" u="none" strike="noStrike" spc="2" dirty="0">
                <a:solidFill>
                  <a:srgbClr val="FFFFFF"/>
                </a:solidFill>
                <a:latin typeface="Calibri (MS)"/>
                <a:ea typeface="Calibri (MS)"/>
                <a:cs typeface="Calibri (MS)"/>
                <a:sym typeface="Calibri (MS)"/>
              </a:rPr>
              <a:t>offering a space for anonymous self-</a:t>
            </a:r>
          </a:p>
          <a:p>
            <a:pPr lvl="0" algn="l">
              <a:lnSpc>
                <a:spcPts val="2661"/>
              </a:lnSpc>
              <a:spcBef>
                <a:spcPct val="0"/>
              </a:spcBef>
            </a:pPr>
            <a:r>
              <a:rPr lang="en-US" sz="2185" u="none" strike="noStrike" spc="2" dirty="0" smtClean="0">
                <a:solidFill>
                  <a:srgbClr val="FFFFFF"/>
                </a:solidFill>
                <a:latin typeface="Calibri (MS)"/>
                <a:ea typeface="Calibri (MS)"/>
                <a:cs typeface="Calibri (MS)"/>
                <a:sym typeface="Calibri (MS)"/>
              </a:rPr>
              <a:t>expression </a:t>
            </a:r>
            <a:r>
              <a:rPr lang="en-US" sz="2185" u="none" strike="noStrike" spc="2" dirty="0">
                <a:solidFill>
                  <a:srgbClr val="FFFFFF"/>
                </a:solidFill>
                <a:latin typeface="Calibri (MS)"/>
                <a:ea typeface="Calibri (MS)"/>
                <a:cs typeface="Calibri (MS)"/>
                <a:sym typeface="Calibri (MS)"/>
              </a:rPr>
              <a:t>focused on kindness, creativity, and positivity, without the </a:t>
            </a:r>
          </a:p>
          <a:p>
            <a:pPr lvl="0" algn="l">
              <a:lnSpc>
                <a:spcPts val="2661"/>
              </a:lnSpc>
              <a:spcBef>
                <a:spcPct val="0"/>
              </a:spcBef>
            </a:pPr>
            <a:r>
              <a:rPr lang="en-US" sz="2185" u="none" strike="noStrike" spc="2" dirty="0">
                <a:solidFill>
                  <a:srgbClr val="FFFFFF"/>
                </a:solidFill>
                <a:latin typeface="Calibri (MS)"/>
                <a:ea typeface="Calibri (MS)"/>
                <a:cs typeface="Calibri (MS)"/>
                <a:sym typeface="Calibri (MS)"/>
              </a:rPr>
              <a:t>usual pressures of social media. </a:t>
            </a:r>
          </a:p>
          <a:p>
            <a:pPr marL="0" lvl="0" indent="0" algn="l">
              <a:lnSpc>
                <a:spcPts val="2661"/>
              </a:lnSpc>
              <a:spcBef>
                <a:spcPct val="0"/>
              </a:spcBef>
            </a:pPr>
            <a:endParaRPr lang="en-US" sz="2185" u="none" strike="noStrike" spc="2" dirty="0">
              <a:solidFill>
                <a:srgbClr val="FFFFFF"/>
              </a:solidFill>
              <a:latin typeface="Calibri (MS)"/>
              <a:ea typeface="Calibri (MS)"/>
              <a:cs typeface="Calibri (MS)"/>
              <a:sym typeface="Calibri (MS)"/>
            </a:endParaRPr>
          </a:p>
        </p:txBody>
      </p:sp>
      <p:sp>
        <p:nvSpPr>
          <p:cNvPr id="10" name="TextBox 10"/>
          <p:cNvSpPr txBox="1"/>
          <p:nvPr/>
        </p:nvSpPr>
        <p:spPr>
          <a:xfrm>
            <a:off x="8899029" y="5025390"/>
            <a:ext cx="489942" cy="20764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Roboto"/>
                <a:ea typeface="Roboto"/>
                <a:cs typeface="Roboto"/>
                <a:sym typeface="Roboto"/>
              </a:rPr>
              <a:t>Roboto</a:t>
            </a:r>
          </a:p>
        </p:txBody>
      </p:sp>
      <p:sp>
        <p:nvSpPr>
          <p:cNvPr id="11" name="TextBox 11"/>
          <p:cNvSpPr txBox="1"/>
          <p:nvPr/>
        </p:nvSpPr>
        <p:spPr>
          <a:xfrm>
            <a:off x="8899029" y="5204460"/>
            <a:ext cx="489942" cy="20764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Roboto"/>
                <a:ea typeface="Roboto"/>
                <a:cs typeface="Roboto"/>
                <a:sym typeface="Roboto"/>
              </a:rPr>
              <a:t>Roboto</a:t>
            </a:r>
          </a:p>
        </p:txBody>
      </p:sp>
      <p:sp>
        <p:nvSpPr>
          <p:cNvPr id="12" name="TextBox 12"/>
          <p:cNvSpPr txBox="1"/>
          <p:nvPr/>
        </p:nvSpPr>
        <p:spPr>
          <a:xfrm>
            <a:off x="130364" y="8037590"/>
            <a:ext cx="14927936" cy="1592758"/>
          </a:xfrm>
          <a:prstGeom prst="rect">
            <a:avLst/>
          </a:prstGeom>
        </p:spPr>
        <p:txBody>
          <a:bodyPr lIns="0" tIns="0" rIns="0" bIns="0" rtlCol="0" anchor="t">
            <a:spAutoFit/>
          </a:bodyPr>
          <a:lstStyle/>
          <a:p>
            <a:pPr marL="0" lvl="0" indent="0" algn="l">
              <a:lnSpc>
                <a:spcPts val="3037"/>
              </a:lnSpc>
              <a:spcBef>
                <a:spcPct val="0"/>
              </a:spcBef>
            </a:pPr>
            <a:r>
              <a:rPr lang="en-US" sz="2493" spc="2">
                <a:solidFill>
                  <a:srgbClr val="FFFFFF"/>
                </a:solidFill>
                <a:latin typeface="Calibri (MS)"/>
                <a:ea typeface="Calibri (MS)"/>
                <a:cs typeface="Calibri (MS)"/>
                <a:sym typeface="Calibri (MS)"/>
              </a:rPr>
              <a:t>Wh</a:t>
            </a:r>
            <a:r>
              <a:rPr lang="en-US" sz="2493" u="none" strike="noStrike" spc="2">
                <a:solidFill>
                  <a:srgbClr val="FFFFFF"/>
                </a:solidFill>
                <a:latin typeface="Calibri (MS)"/>
                <a:ea typeface="Calibri (MS)"/>
                <a:cs typeface="Calibri (MS)"/>
                <a:sym typeface="Calibri (MS)"/>
              </a:rPr>
              <a:t>ile anonymity is a key feature, we also prioritize safety. We'll have a</a:t>
            </a:r>
          </a:p>
          <a:p>
            <a:pPr marL="0" lvl="0" indent="0" algn="l">
              <a:lnSpc>
                <a:spcPts val="3037"/>
              </a:lnSpc>
              <a:spcBef>
                <a:spcPct val="0"/>
              </a:spcBef>
            </a:pPr>
            <a:r>
              <a:rPr lang="en-US" sz="2493" u="none" strike="noStrike" spc="2">
                <a:solidFill>
                  <a:srgbClr val="FFFFFF"/>
                </a:solidFill>
                <a:latin typeface="Calibri (MS)"/>
                <a:ea typeface="Calibri (MS)"/>
                <a:cs typeface="Calibri (MS)"/>
                <a:sym typeface="Calibri (MS)"/>
              </a:rPr>
              <a:t>simple, community-based flagging system that allows users to report </a:t>
            </a:r>
          </a:p>
          <a:p>
            <a:pPr marL="0" lvl="0" indent="0" algn="l">
              <a:lnSpc>
                <a:spcPts val="3037"/>
              </a:lnSpc>
              <a:spcBef>
                <a:spcPct val="0"/>
              </a:spcBef>
            </a:pPr>
            <a:r>
              <a:rPr lang="en-US" sz="2493" u="none" strike="noStrike" spc="2">
                <a:solidFill>
                  <a:srgbClr val="FFFFFF"/>
                </a:solidFill>
                <a:latin typeface="Calibri (MS)"/>
                <a:ea typeface="Calibri (MS)"/>
                <a:cs typeface="Calibri (MS)"/>
                <a:sym typeface="Calibri (MS)"/>
              </a:rPr>
              <a:t>inappropriate content, whichwill be automatically hidden </a:t>
            </a:r>
          </a:p>
          <a:p>
            <a:pPr marL="0" lvl="0" indent="0" algn="l">
              <a:lnSpc>
                <a:spcPts val="3037"/>
              </a:lnSpc>
              <a:spcBef>
                <a:spcPct val="0"/>
              </a:spcBef>
            </a:pPr>
            <a:endParaRPr lang="en-US" sz="2493" u="none" strike="noStrike" spc="2">
              <a:solidFill>
                <a:srgbClr val="FFFFFF"/>
              </a:solidFill>
              <a:latin typeface="Calibri (MS)"/>
              <a:ea typeface="Calibri (MS)"/>
              <a:cs typeface="Calibri (MS)"/>
              <a:sym typeface="Calibri (MS)"/>
            </a:endParaRPr>
          </a:p>
        </p:txBody>
      </p:sp>
      <p:sp>
        <p:nvSpPr>
          <p:cNvPr id="13" name="TextBox 13"/>
          <p:cNvSpPr txBox="1"/>
          <p:nvPr/>
        </p:nvSpPr>
        <p:spPr>
          <a:xfrm>
            <a:off x="0" y="7014241"/>
            <a:ext cx="8768665" cy="898761"/>
          </a:xfrm>
          <a:prstGeom prst="rect">
            <a:avLst/>
          </a:prstGeom>
        </p:spPr>
        <p:txBody>
          <a:bodyPr lIns="0" tIns="0" rIns="0" bIns="0" rtlCol="0" anchor="t">
            <a:spAutoFit/>
          </a:bodyPr>
          <a:lstStyle/>
          <a:p>
            <a:pPr marL="0" lvl="0" indent="0" algn="l">
              <a:lnSpc>
                <a:spcPts val="7129"/>
              </a:lnSpc>
              <a:spcBef>
                <a:spcPct val="0"/>
              </a:spcBef>
            </a:pPr>
            <a:r>
              <a:rPr lang="en-US" sz="5401" u="none" strike="noStrike" spc="-264">
                <a:solidFill>
                  <a:srgbClr val="38B6FF"/>
                </a:solidFill>
                <a:latin typeface="Norwester"/>
                <a:ea typeface="Norwester"/>
                <a:cs typeface="Norwester"/>
                <a:sym typeface="Norwester"/>
              </a:rPr>
              <a:t>COMMUNITY AND SAFETY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1191</Words>
  <Application>Microsoft Office PowerPoint</Application>
  <PresentationFormat>Custom</PresentationFormat>
  <Paragraphs>118</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Helvetica World Bold</vt:lpstr>
      <vt:lpstr>Calibri</vt:lpstr>
      <vt:lpstr>Wingdings</vt:lpstr>
      <vt:lpstr>Norwester</vt:lpstr>
      <vt:lpstr>Calibri (MS) Bold</vt:lpstr>
      <vt:lpstr>Roboto</vt:lpstr>
      <vt:lpstr>Open Sans Condensed Bold</vt:lpstr>
      <vt:lpstr>Arial</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WhisperWall</dc:title>
  <dc:creator>Krishna Mojidra</dc:creator>
  <cp:lastModifiedBy>ADMIN</cp:lastModifiedBy>
  <cp:revision>7</cp:revision>
  <dcterms:created xsi:type="dcterms:W3CDTF">2006-08-16T00:00:00Z</dcterms:created>
  <dcterms:modified xsi:type="dcterms:W3CDTF">2025-08-26T11:26:04Z</dcterms:modified>
  <dc:identifier>DAGxJ05vDiM</dc:identifier>
</cp:coreProperties>
</file>